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5" r:id="rId4"/>
    <p:sldId id="259" r:id="rId5"/>
    <p:sldId id="300" r:id="rId6"/>
    <p:sldId id="260" r:id="rId7"/>
    <p:sldId id="301" r:id="rId8"/>
    <p:sldId id="310" r:id="rId9"/>
    <p:sldId id="258" r:id="rId10"/>
    <p:sldId id="302" r:id="rId11"/>
    <p:sldId id="280" r:id="rId12"/>
    <p:sldId id="293" r:id="rId13"/>
    <p:sldId id="292" r:id="rId14"/>
    <p:sldId id="294" r:id="rId15"/>
    <p:sldId id="291" r:id="rId16"/>
    <p:sldId id="298" r:id="rId17"/>
    <p:sldId id="311" r:id="rId18"/>
    <p:sldId id="312" r:id="rId19"/>
    <p:sldId id="29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8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D958C-B46B-498D-B499-CE363D3F41FA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62BC3-F53A-4F80-973A-2291AF8FE8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71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1810FA9-7BB3-40DC-89E2-573B1B282DB0}" type="slidenum">
              <a:rPr lang="en-US" alt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iz.de/en/downloads/giz2015-en-gfg-cooperation-accountability.pdf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91600" cy="990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ՀԱՇՎԵՔՆՆԻՉ  ՊԱԼԱՏ – ԱԶԳԱՅԻՆ  ԺՈՂՈՎ               ՀԱՄԱԳՈՐԾԱԿՑՈՒԹՅՈՒՆ   (ԱՍՊԵՏԻ ՍՈՒՐԸ)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pic>
        <p:nvPicPr>
          <p:cNvPr id="2051" name="Picture 2" descr="C:\Users\margar_hov\Desktop\GIZ cover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3363913"/>
            <a:ext cx="8208962" cy="2192337"/>
          </a:xfrm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263650"/>
            <a:ext cx="43053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" descr="C:\Users\margar_hov\Desktop\Tsakhadzor 2015_PFM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363" y="1263650"/>
            <a:ext cx="39036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Subtitle 2"/>
          <p:cNvSpPr txBox="1">
            <a:spLocks/>
          </p:cNvSpPr>
          <p:nvPr/>
        </p:nvSpPr>
        <p:spPr bwMode="auto">
          <a:xfrm>
            <a:off x="1381125" y="5722938"/>
            <a:ext cx="6400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en-US" altLang="en-US" sz="16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500063" y="5519738"/>
            <a:ext cx="820896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hy-AM" altLang="en-US" sz="1400" b="1" dirty="0">
                <a:latin typeface="Calibri" pitchFamily="34" charset="0"/>
              </a:rPr>
              <a:t>Գագիկ Մինասյան</a:t>
            </a:r>
          </a:p>
          <a:p>
            <a:pPr algn="ctr" eaLnBrk="1" hangingPunct="1"/>
            <a:r>
              <a:rPr lang="hy-AM" altLang="en-US" sz="1400" dirty="0">
                <a:latin typeface="Calibri" pitchFamily="34" charset="0"/>
              </a:rPr>
              <a:t>ՀՀ ԱԺ ֆինանսավարկային և բյուջետային հարցերի </a:t>
            </a:r>
          </a:p>
          <a:p>
            <a:pPr algn="ctr" eaLnBrk="1" hangingPunct="1"/>
            <a:r>
              <a:rPr lang="hy-AM" altLang="en-US" sz="1400" dirty="0">
                <a:latin typeface="Calibri" pitchFamily="34" charset="0"/>
              </a:rPr>
              <a:t>մշտական հանձնաժողովի նախագահ</a:t>
            </a:r>
          </a:p>
          <a:p>
            <a:pPr algn="ctr" eaLnBrk="1" hangingPunct="1"/>
            <a:endParaRPr lang="hy-AM" altLang="en-US" sz="1400" dirty="0">
              <a:latin typeface="Calibri" pitchFamily="34" charset="0"/>
            </a:endParaRPr>
          </a:p>
          <a:p>
            <a:pPr algn="ctr" eaLnBrk="1" hangingPunct="1"/>
            <a:r>
              <a:rPr lang="hy-AM" altLang="en-US" sz="1400" dirty="0" smtClean="0">
                <a:latin typeface="Calibri" pitchFamily="34" charset="0"/>
              </a:rPr>
              <a:t>201</a:t>
            </a:r>
            <a:r>
              <a:rPr lang="en-US" altLang="en-US" sz="1400" dirty="0" smtClean="0">
                <a:latin typeface="Calibri" pitchFamily="34" charset="0"/>
              </a:rPr>
              <a:t>8</a:t>
            </a:r>
            <a:r>
              <a:rPr lang="hy-AM" altLang="en-US" sz="1400" dirty="0" smtClean="0">
                <a:latin typeface="Calibri" pitchFamily="34" charset="0"/>
              </a:rPr>
              <a:t>թ.</a:t>
            </a:r>
            <a:r>
              <a:rPr lang="en-US" altLang="en-US" sz="1400" dirty="0" smtClean="0">
                <a:latin typeface="Calibri" pitchFamily="34" charset="0"/>
              </a:rPr>
              <a:t> </a:t>
            </a:r>
            <a:r>
              <a:rPr lang="en-US" altLang="en-US" sz="1400" dirty="0" err="1" smtClean="0">
                <a:latin typeface="Calibri" pitchFamily="34" charset="0"/>
              </a:rPr>
              <a:t>Հոկտեմբեր</a:t>
            </a:r>
            <a:r>
              <a:rPr lang="hy-AM" altLang="en-US" sz="1400" dirty="0" smtClean="0">
                <a:latin typeface="Calibri" pitchFamily="34" charset="0"/>
              </a:rPr>
              <a:t> </a:t>
            </a:r>
            <a:endParaRPr lang="hy-AM" altLang="en-US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29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9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      </a:t>
            </a:r>
          </a:p>
          <a:p>
            <a:pPr marL="0" indent="0">
              <a:buNone/>
            </a:pPr>
            <a:r>
              <a:rPr lang="en-US" sz="2200" dirty="0" smtClean="0"/>
              <a:t>       1996թ. </a:t>
            </a:r>
            <a:r>
              <a:rPr lang="en-US" sz="2200" dirty="0" err="1" smtClean="0"/>
              <a:t>Սահմանադրությամբ</a:t>
            </a:r>
            <a:r>
              <a:rPr lang="en-US" sz="2200" dirty="0" smtClean="0"/>
              <a:t> և </a:t>
            </a:r>
            <a:r>
              <a:rPr lang="en-US" sz="2200" dirty="0" err="1" smtClean="0"/>
              <a:t>դրանից</a:t>
            </a:r>
            <a:r>
              <a:rPr lang="en-US" sz="2200" dirty="0" smtClean="0"/>
              <a:t> </a:t>
            </a:r>
            <a:r>
              <a:rPr lang="en-US" sz="2200" dirty="0" err="1" smtClean="0"/>
              <a:t>բխող</a:t>
            </a:r>
            <a:r>
              <a:rPr lang="en-US" sz="2200" dirty="0" smtClean="0"/>
              <a:t> </a:t>
            </a:r>
            <a:r>
              <a:rPr lang="en-US" sz="2200" dirty="0" err="1" smtClean="0"/>
              <a:t>Վերահսկիչ</a:t>
            </a:r>
            <a:r>
              <a:rPr lang="en-US" sz="2200" dirty="0" smtClean="0"/>
              <a:t> </a:t>
            </a:r>
            <a:r>
              <a:rPr lang="en-US" sz="2200" dirty="0" err="1" smtClean="0"/>
              <a:t>պալատի</a:t>
            </a:r>
            <a:r>
              <a:rPr lang="en-US" sz="2200" dirty="0" smtClean="0"/>
              <a:t> </a:t>
            </a:r>
            <a:r>
              <a:rPr lang="en-US" sz="2200" dirty="0" err="1" smtClean="0"/>
              <a:t>մասին</a:t>
            </a:r>
            <a:r>
              <a:rPr lang="en-US" sz="2200" dirty="0" smtClean="0"/>
              <a:t> </a:t>
            </a:r>
            <a:r>
              <a:rPr lang="en-US" sz="2200" dirty="0" err="1" smtClean="0"/>
              <a:t>օրենքով</a:t>
            </a:r>
            <a:r>
              <a:rPr lang="en-US" sz="2200" dirty="0" smtClean="0"/>
              <a:t> </a:t>
            </a:r>
            <a:r>
              <a:rPr lang="en-US" sz="2200" dirty="0" err="1" smtClean="0"/>
              <a:t>վերահսկիչ</a:t>
            </a:r>
            <a:r>
              <a:rPr lang="en-US" sz="2200" dirty="0" smtClean="0"/>
              <a:t> </a:t>
            </a:r>
            <a:r>
              <a:rPr lang="en-US" sz="2200" dirty="0" err="1" smtClean="0"/>
              <a:t>պալատը</a:t>
            </a:r>
            <a:r>
              <a:rPr lang="en-US" sz="2200" dirty="0" smtClean="0"/>
              <a:t> </a:t>
            </a:r>
            <a:r>
              <a:rPr lang="en-US" sz="2200" dirty="0" err="1" smtClean="0"/>
              <a:t>հանդիսանալով</a:t>
            </a:r>
            <a:r>
              <a:rPr lang="en-US" sz="2200" dirty="0" smtClean="0"/>
              <a:t> </a:t>
            </a:r>
            <a:r>
              <a:rPr lang="en-US" sz="2200" dirty="0" err="1" smtClean="0"/>
              <a:t>Ազգային</a:t>
            </a:r>
            <a:r>
              <a:rPr lang="en-US" sz="2200" dirty="0" smtClean="0"/>
              <a:t> </a:t>
            </a:r>
            <a:r>
              <a:rPr lang="en-US" sz="2200" dirty="0" err="1" smtClean="0"/>
              <a:t>ժողովի</a:t>
            </a:r>
            <a:r>
              <a:rPr lang="en-US" sz="2200" dirty="0" smtClean="0"/>
              <a:t> </a:t>
            </a:r>
            <a:r>
              <a:rPr lang="en-US" sz="2200" dirty="0" err="1" smtClean="0"/>
              <a:t>մարմին</a:t>
            </a:r>
            <a:r>
              <a:rPr lang="en-US" sz="2200" dirty="0" smtClean="0"/>
              <a:t> </a:t>
            </a:r>
            <a:r>
              <a:rPr lang="en-US" sz="2200" dirty="0" err="1" smtClean="0"/>
              <a:t>ուներ</a:t>
            </a:r>
            <a:r>
              <a:rPr lang="en-US" sz="2200" dirty="0" smtClean="0"/>
              <a:t> </a:t>
            </a:r>
            <a:r>
              <a:rPr lang="en-US" sz="2200" dirty="0" err="1" smtClean="0"/>
              <a:t>անկախության</a:t>
            </a:r>
            <a:r>
              <a:rPr lang="en-US" sz="2200" dirty="0" smtClean="0"/>
              <a:t> </a:t>
            </a:r>
            <a:r>
              <a:rPr lang="en-US" sz="2200" dirty="0" err="1" smtClean="0"/>
              <a:t>շատ</a:t>
            </a:r>
            <a:r>
              <a:rPr lang="en-US" sz="2200" dirty="0" smtClean="0"/>
              <a:t> </a:t>
            </a:r>
            <a:r>
              <a:rPr lang="en-US" sz="2200" dirty="0" err="1" smtClean="0"/>
              <a:t>ցածր</a:t>
            </a:r>
            <a:r>
              <a:rPr lang="en-US" sz="2200" dirty="0" smtClean="0"/>
              <a:t> </a:t>
            </a:r>
            <a:r>
              <a:rPr lang="en-US" sz="2200" dirty="0" err="1" smtClean="0"/>
              <a:t>մակարդակ</a:t>
            </a:r>
            <a:r>
              <a:rPr lang="en-US" sz="2200" dirty="0" smtClean="0"/>
              <a:t>, </a:t>
            </a:r>
            <a:r>
              <a:rPr lang="en-US" sz="2200" dirty="0" err="1" smtClean="0"/>
              <a:t>սակայն</a:t>
            </a:r>
            <a:r>
              <a:rPr lang="en-US" sz="2200" dirty="0" smtClean="0"/>
              <a:t> </a:t>
            </a:r>
            <a:r>
              <a:rPr lang="en-US" sz="2200" dirty="0" err="1" smtClean="0"/>
              <a:t>գործում</a:t>
            </a:r>
            <a:r>
              <a:rPr lang="en-US" sz="2200" dirty="0" smtClean="0"/>
              <a:t> </a:t>
            </a:r>
            <a:r>
              <a:rPr lang="en-US" sz="2200" dirty="0" err="1" smtClean="0"/>
              <a:t>էր</a:t>
            </a:r>
            <a:r>
              <a:rPr lang="en-US" sz="2200" dirty="0" smtClean="0"/>
              <a:t> </a:t>
            </a:r>
            <a:r>
              <a:rPr lang="en-US" sz="2200" dirty="0" err="1" smtClean="0"/>
              <a:t>Ազգային</a:t>
            </a:r>
            <a:r>
              <a:rPr lang="en-US" sz="2200" dirty="0" smtClean="0"/>
              <a:t> </a:t>
            </a:r>
            <a:r>
              <a:rPr lang="en-US" sz="2200" dirty="0" err="1" smtClean="0"/>
              <a:t>ժողովի</a:t>
            </a:r>
            <a:r>
              <a:rPr lang="en-US" sz="2200" dirty="0" smtClean="0"/>
              <a:t> </a:t>
            </a:r>
            <a:r>
              <a:rPr lang="en-US" sz="2200" dirty="0" err="1" smtClean="0"/>
              <a:t>անունից</a:t>
            </a:r>
            <a:r>
              <a:rPr lang="en-US" sz="2200" dirty="0" smtClean="0"/>
              <a:t> և </a:t>
            </a:r>
            <a:r>
              <a:rPr lang="en-US" sz="2200" dirty="0" err="1" smtClean="0"/>
              <a:t>այդ</a:t>
            </a:r>
            <a:r>
              <a:rPr lang="en-US" sz="2200" dirty="0" smtClean="0"/>
              <a:t> </a:t>
            </a:r>
            <a:r>
              <a:rPr lang="en-US" sz="2200" dirty="0" err="1" smtClean="0"/>
              <a:t>առումով</a:t>
            </a:r>
            <a:r>
              <a:rPr lang="en-US" sz="2200" dirty="0" smtClean="0"/>
              <a:t> </a:t>
            </a:r>
            <a:r>
              <a:rPr lang="en-US" sz="2200" dirty="0" err="1" smtClean="0"/>
              <a:t>ուներ</a:t>
            </a:r>
            <a:r>
              <a:rPr lang="en-US" sz="2200" dirty="0" smtClean="0"/>
              <a:t> </a:t>
            </a:r>
            <a:r>
              <a:rPr lang="en-US" sz="2200" dirty="0" err="1" smtClean="0"/>
              <a:t>ազդեցության</a:t>
            </a:r>
            <a:r>
              <a:rPr lang="en-US" sz="2200" dirty="0" smtClean="0"/>
              <a:t> </a:t>
            </a:r>
            <a:r>
              <a:rPr lang="en-US" sz="2200" dirty="0" err="1" smtClean="0"/>
              <a:t>բարձր</a:t>
            </a:r>
            <a:r>
              <a:rPr lang="en-US" sz="2200" dirty="0" smtClean="0"/>
              <a:t> </a:t>
            </a:r>
            <a:r>
              <a:rPr lang="en-US" sz="2200" dirty="0" err="1" smtClean="0"/>
              <a:t>մակարդակ</a:t>
            </a:r>
            <a:r>
              <a:rPr lang="en-US" sz="2200" dirty="0" smtClean="0"/>
              <a:t>:</a:t>
            </a:r>
          </a:p>
          <a:p>
            <a:pPr marL="0" indent="0">
              <a:buNone/>
            </a:pPr>
            <a:r>
              <a:rPr lang="en-US" sz="2200" dirty="0" smtClean="0"/>
              <a:t>     2006թ. </a:t>
            </a:r>
            <a:r>
              <a:rPr lang="en-US" sz="2200" dirty="0" err="1" smtClean="0"/>
              <a:t>Սահմանադրական</a:t>
            </a:r>
            <a:r>
              <a:rPr lang="en-US" sz="2200" dirty="0" smtClean="0"/>
              <a:t> </a:t>
            </a:r>
            <a:r>
              <a:rPr lang="en-US" sz="2200" dirty="0" err="1" smtClean="0"/>
              <a:t>փոփոխումներից</a:t>
            </a:r>
            <a:r>
              <a:rPr lang="en-US" sz="2200" dirty="0" smtClean="0"/>
              <a:t> և </a:t>
            </a:r>
            <a:r>
              <a:rPr lang="en-US" sz="2200" dirty="0" err="1" smtClean="0"/>
              <a:t>դրանից</a:t>
            </a:r>
            <a:r>
              <a:rPr lang="en-US" sz="2200" dirty="0" smtClean="0"/>
              <a:t> </a:t>
            </a:r>
            <a:r>
              <a:rPr lang="en-US" sz="2200" dirty="0" err="1" smtClean="0"/>
              <a:t>բխող</a:t>
            </a:r>
            <a:r>
              <a:rPr lang="en-US" sz="2200" dirty="0" smtClean="0"/>
              <a:t> </a:t>
            </a:r>
            <a:r>
              <a:rPr lang="en-US" sz="2200" dirty="0" err="1" smtClean="0"/>
              <a:t>օրենքի</a:t>
            </a:r>
            <a:r>
              <a:rPr lang="en-US" sz="2200" dirty="0" smtClean="0"/>
              <a:t> </a:t>
            </a:r>
            <a:r>
              <a:rPr lang="en-US" sz="2200" dirty="0" err="1" smtClean="0"/>
              <a:t>համաձայն</a:t>
            </a:r>
            <a:r>
              <a:rPr lang="en-US" sz="2200" dirty="0" smtClean="0"/>
              <a:t> </a:t>
            </a:r>
            <a:r>
              <a:rPr lang="en-US" sz="2200" dirty="0" err="1" smtClean="0"/>
              <a:t>Վերահսկիչ</a:t>
            </a:r>
            <a:r>
              <a:rPr lang="en-US" sz="2200" dirty="0" smtClean="0"/>
              <a:t> </a:t>
            </a:r>
            <a:r>
              <a:rPr lang="en-US" sz="2200" dirty="0" err="1" smtClean="0"/>
              <a:t>պալատը</a:t>
            </a:r>
            <a:r>
              <a:rPr lang="en-US" sz="2200" dirty="0" smtClean="0"/>
              <a:t> </a:t>
            </a:r>
            <a:r>
              <a:rPr lang="en-US" sz="2200" dirty="0" err="1" smtClean="0"/>
              <a:t>էապես</a:t>
            </a:r>
            <a:r>
              <a:rPr lang="en-US" sz="2200" dirty="0" smtClean="0"/>
              <a:t> </a:t>
            </a:r>
            <a:r>
              <a:rPr lang="en-US" sz="2200" dirty="0" err="1" smtClean="0"/>
              <a:t>բաարձրացրեց</a:t>
            </a:r>
            <a:r>
              <a:rPr lang="en-US" sz="2200" dirty="0" smtClean="0"/>
              <a:t> </a:t>
            </a:r>
            <a:r>
              <a:rPr lang="en-US" sz="2200" dirty="0" err="1" smtClean="0"/>
              <a:t>իր</a:t>
            </a:r>
            <a:r>
              <a:rPr lang="en-US" sz="2200" dirty="0" smtClean="0"/>
              <a:t> </a:t>
            </a:r>
            <a:r>
              <a:rPr lang="en-US" sz="2200" dirty="0" err="1" smtClean="0"/>
              <a:t>անկախության</a:t>
            </a:r>
            <a:r>
              <a:rPr lang="en-US" sz="2200" dirty="0" smtClean="0"/>
              <a:t> </a:t>
            </a:r>
            <a:r>
              <a:rPr lang="en-US" sz="2200" dirty="0" err="1" smtClean="0"/>
              <a:t>մակարդակը</a:t>
            </a:r>
            <a:r>
              <a:rPr lang="en-US" sz="2200" dirty="0" smtClean="0"/>
              <a:t>, </a:t>
            </a:r>
            <a:r>
              <a:rPr lang="en-US" sz="2200" dirty="0" err="1" smtClean="0"/>
              <a:t>նա</a:t>
            </a:r>
            <a:r>
              <a:rPr lang="en-US" sz="2200" dirty="0" smtClean="0"/>
              <a:t> </a:t>
            </a:r>
            <a:r>
              <a:rPr lang="en-US" sz="2200" dirty="0" err="1" smtClean="0"/>
              <a:t>այլևս</a:t>
            </a:r>
            <a:r>
              <a:rPr lang="en-US" sz="2200" dirty="0" smtClean="0"/>
              <a:t> </a:t>
            </a:r>
            <a:r>
              <a:rPr lang="en-US" sz="2200" dirty="0" err="1" smtClean="0"/>
              <a:t>Ազգային</a:t>
            </a:r>
            <a:r>
              <a:rPr lang="en-US" sz="2200" dirty="0" smtClean="0"/>
              <a:t> </a:t>
            </a:r>
            <a:r>
              <a:rPr lang="en-US" sz="2200" dirty="0" err="1" smtClean="0"/>
              <a:t>ժողովի</a:t>
            </a:r>
            <a:r>
              <a:rPr lang="en-US" sz="2200" dirty="0" smtClean="0"/>
              <a:t> </a:t>
            </a:r>
            <a:r>
              <a:rPr lang="en-US" sz="2200" dirty="0" err="1" smtClean="0"/>
              <a:t>մարմին</a:t>
            </a:r>
            <a:r>
              <a:rPr lang="en-US" sz="2200" dirty="0" smtClean="0"/>
              <a:t> </a:t>
            </a:r>
            <a:r>
              <a:rPr lang="en-US" sz="2200" dirty="0" err="1" smtClean="0"/>
              <a:t>չէր</a:t>
            </a:r>
            <a:r>
              <a:rPr lang="en-US" sz="2200" dirty="0" smtClean="0"/>
              <a:t>, </a:t>
            </a:r>
            <a:r>
              <a:rPr lang="en-US" sz="2200" dirty="0" err="1" smtClean="0"/>
              <a:t>սակայն</a:t>
            </a:r>
            <a:r>
              <a:rPr lang="en-US" sz="2200" dirty="0" smtClean="0"/>
              <a:t> </a:t>
            </a:r>
            <a:r>
              <a:rPr lang="en-US" sz="2200" dirty="0" err="1" smtClean="0"/>
              <a:t>գործում</a:t>
            </a:r>
            <a:r>
              <a:rPr lang="en-US" sz="2200" dirty="0" smtClean="0"/>
              <a:t> </a:t>
            </a:r>
            <a:r>
              <a:rPr lang="en-US" sz="2200" dirty="0" err="1" smtClean="0"/>
              <a:t>էր</a:t>
            </a:r>
            <a:r>
              <a:rPr lang="en-US" sz="2200" dirty="0" smtClean="0"/>
              <a:t> </a:t>
            </a:r>
            <a:r>
              <a:rPr lang="en-US" sz="2200" dirty="0" err="1" smtClean="0"/>
              <a:t>ազգային</a:t>
            </a:r>
            <a:r>
              <a:rPr lang="en-US" sz="2200" dirty="0" smtClean="0"/>
              <a:t> </a:t>
            </a:r>
            <a:r>
              <a:rPr lang="en-US" sz="2200" dirty="0" err="1" smtClean="0"/>
              <a:t>ժողովի</a:t>
            </a:r>
            <a:r>
              <a:rPr lang="en-US" sz="2200" dirty="0" smtClean="0"/>
              <a:t> </a:t>
            </a:r>
            <a:r>
              <a:rPr lang="en-US" sz="2200" dirty="0" err="1" smtClean="0"/>
              <a:t>անունից</a:t>
            </a:r>
            <a:r>
              <a:rPr lang="en-US" sz="2200" dirty="0" smtClean="0"/>
              <a:t>, </a:t>
            </a:r>
            <a:r>
              <a:rPr lang="en-US" sz="2200" dirty="0" err="1" smtClean="0"/>
              <a:t>քանի</a:t>
            </a:r>
            <a:r>
              <a:rPr lang="en-US" sz="2200" dirty="0" smtClean="0"/>
              <a:t> </a:t>
            </a:r>
            <a:r>
              <a:rPr lang="en-US" sz="2200" dirty="0" err="1" smtClean="0"/>
              <a:t>որ</a:t>
            </a:r>
            <a:r>
              <a:rPr lang="en-US" sz="2200" dirty="0" smtClean="0"/>
              <a:t> </a:t>
            </a:r>
            <a:r>
              <a:rPr lang="en-US" sz="2200" dirty="0" err="1" smtClean="0"/>
              <a:t>Վերահսկիչ</a:t>
            </a:r>
            <a:r>
              <a:rPr lang="en-US" sz="2200" dirty="0" smtClean="0"/>
              <a:t> </a:t>
            </a:r>
            <a:r>
              <a:rPr lang="en-US" sz="2200" dirty="0" err="1" smtClean="0"/>
              <a:t>պալատի</a:t>
            </a:r>
            <a:r>
              <a:rPr lang="en-US" sz="2200" dirty="0" smtClean="0"/>
              <a:t> </a:t>
            </a:r>
            <a:r>
              <a:rPr lang="en-US" sz="2200" dirty="0" err="1" smtClean="0"/>
              <a:t>գործունեության</a:t>
            </a:r>
            <a:r>
              <a:rPr lang="en-US" sz="2200" dirty="0" smtClean="0"/>
              <a:t> </a:t>
            </a:r>
            <a:r>
              <a:rPr lang="en-US" sz="2200" dirty="0" err="1" smtClean="0"/>
              <a:t>ծրագիրը</a:t>
            </a:r>
            <a:r>
              <a:rPr lang="en-US" sz="2200" dirty="0" smtClean="0"/>
              <a:t> </a:t>
            </a:r>
            <a:r>
              <a:rPr lang="en-US" sz="2200" dirty="0" err="1" smtClean="0"/>
              <a:t>հաստատում</a:t>
            </a:r>
            <a:r>
              <a:rPr lang="en-US" sz="2200" dirty="0" smtClean="0"/>
              <a:t> </a:t>
            </a:r>
            <a:r>
              <a:rPr lang="en-US" sz="2200" dirty="0" err="1" smtClean="0"/>
              <a:t>էր</a:t>
            </a:r>
            <a:r>
              <a:rPr lang="en-US" sz="2200" dirty="0" smtClean="0"/>
              <a:t> </a:t>
            </a:r>
            <a:r>
              <a:rPr lang="en-US" sz="2200" dirty="0" err="1" smtClean="0"/>
              <a:t>ազգային</a:t>
            </a:r>
            <a:r>
              <a:rPr lang="en-US" sz="2200" dirty="0" smtClean="0"/>
              <a:t> </a:t>
            </a:r>
            <a:r>
              <a:rPr lang="en-US" sz="2200" dirty="0" err="1" smtClean="0"/>
              <a:t>ժողովը</a:t>
            </a:r>
            <a:r>
              <a:rPr lang="en-US" sz="2200" dirty="0" smtClean="0"/>
              <a:t>:</a:t>
            </a:r>
          </a:p>
          <a:p>
            <a:pPr marL="0" indent="0">
              <a:buNone/>
            </a:pPr>
            <a:r>
              <a:rPr lang="en-US" sz="2200" dirty="0" smtClean="0"/>
              <a:t>     2016թ. </a:t>
            </a:r>
            <a:r>
              <a:rPr lang="hy-AM" sz="2200" dirty="0" smtClean="0"/>
              <a:t>Ս</a:t>
            </a:r>
            <a:r>
              <a:rPr lang="en-US" sz="2200" dirty="0" err="1" smtClean="0"/>
              <a:t>ահմանադրական</a:t>
            </a:r>
            <a:r>
              <a:rPr lang="en-US" sz="2200" dirty="0" smtClean="0"/>
              <a:t> </a:t>
            </a:r>
            <a:r>
              <a:rPr lang="en-US" sz="2200" dirty="0" err="1" smtClean="0"/>
              <a:t>փոփոխությունների</a:t>
            </a:r>
            <a:r>
              <a:rPr lang="en-US" sz="2200" dirty="0" smtClean="0"/>
              <a:t> </a:t>
            </a:r>
            <a:r>
              <a:rPr lang="en-US" sz="2200" dirty="0" err="1" smtClean="0"/>
              <a:t>արդյունքում</a:t>
            </a:r>
            <a:r>
              <a:rPr lang="en-US" sz="2200" dirty="0" smtClean="0"/>
              <a:t> </a:t>
            </a:r>
            <a:r>
              <a:rPr lang="en-US" sz="2200" dirty="0" err="1" smtClean="0"/>
              <a:t>Հաշվեքննիչ</a:t>
            </a:r>
            <a:r>
              <a:rPr lang="en-US" sz="2200" dirty="0" smtClean="0"/>
              <a:t> </a:t>
            </a:r>
            <a:r>
              <a:rPr lang="en-US" sz="2200" dirty="0" err="1" smtClean="0"/>
              <a:t>պալատը</a:t>
            </a:r>
            <a:r>
              <a:rPr lang="en-US" sz="2200" dirty="0" smtClean="0"/>
              <a:t> </a:t>
            </a:r>
            <a:r>
              <a:rPr lang="en-US" altLang="en-US" sz="2200" dirty="0" smtClean="0">
                <a:latin typeface="Calibri" pitchFamily="34" charset="0"/>
              </a:rPr>
              <a:t>INTOSAI </a:t>
            </a:r>
            <a:r>
              <a:rPr lang="en-US" altLang="en-US" sz="2200" dirty="0" err="1">
                <a:latin typeface="Calibri" pitchFamily="34" charset="0"/>
              </a:rPr>
              <a:t>ստանդարտներին</a:t>
            </a:r>
            <a:r>
              <a:rPr lang="en-US" altLang="en-US" sz="2200" dirty="0">
                <a:latin typeface="Calibri" pitchFamily="34" charset="0"/>
              </a:rPr>
              <a:t> </a:t>
            </a:r>
            <a:r>
              <a:rPr lang="en-US" altLang="en-US" sz="2200" dirty="0" err="1" smtClean="0">
                <a:latin typeface="Calibri" pitchFamily="34" charset="0"/>
              </a:rPr>
              <a:t>համապատասխան</a:t>
            </a:r>
            <a:r>
              <a:rPr lang="en-US" altLang="en-US" sz="2200" dirty="0" smtClean="0">
                <a:latin typeface="Calibri" pitchFamily="34" charset="0"/>
              </a:rPr>
              <a:t> </a:t>
            </a:r>
            <a:r>
              <a:rPr lang="en-US" altLang="en-US" sz="2200" dirty="0" err="1" smtClean="0">
                <a:latin typeface="Calibri" pitchFamily="34" charset="0"/>
              </a:rPr>
              <a:t>անկախ</a:t>
            </a:r>
            <a:r>
              <a:rPr lang="en-US" altLang="en-US" sz="2200" dirty="0" smtClean="0">
                <a:latin typeface="Calibri" pitchFamily="34" charset="0"/>
              </a:rPr>
              <a:t> </a:t>
            </a:r>
            <a:r>
              <a:rPr lang="en-US" altLang="en-US" sz="2200" dirty="0" err="1" smtClean="0">
                <a:latin typeface="Calibri" pitchFamily="34" charset="0"/>
              </a:rPr>
              <a:t>մարմին</a:t>
            </a:r>
            <a:r>
              <a:rPr lang="en-US" altLang="en-US" sz="2200" dirty="0" smtClean="0">
                <a:latin typeface="Calibri" pitchFamily="34" charset="0"/>
              </a:rPr>
              <a:t> է :</a:t>
            </a:r>
            <a:endParaRPr lang="en-US" sz="2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Մեդալի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երկու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կողմերը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269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611188" y="76201"/>
            <a:ext cx="8075612" cy="609600"/>
          </a:xfrm>
        </p:spPr>
        <p:txBody>
          <a:bodyPr/>
          <a:lstStyle/>
          <a:p>
            <a:pPr eaLnBrk="1" hangingPunct="1"/>
            <a:r>
              <a:rPr lang="en-US" altLang="en-US" sz="3200" dirty="0" err="1" smtClean="0">
                <a:solidFill>
                  <a:srgbClr val="FF0000"/>
                </a:solidFill>
              </a:rPr>
              <a:t>Ասպետը</a:t>
            </a:r>
            <a:r>
              <a:rPr lang="en-US" altLang="en-US" sz="3200" dirty="0" smtClean="0">
                <a:solidFill>
                  <a:srgbClr val="FF0000"/>
                </a:solidFill>
              </a:rPr>
              <a:t> </a:t>
            </a:r>
            <a:r>
              <a:rPr lang="en-US" altLang="en-US" sz="3200" dirty="0" err="1" smtClean="0">
                <a:solidFill>
                  <a:srgbClr val="FF0000"/>
                </a:solidFill>
              </a:rPr>
              <a:t>առանց</a:t>
            </a:r>
            <a:r>
              <a:rPr lang="en-US" altLang="en-US" sz="3200" dirty="0" smtClean="0">
                <a:solidFill>
                  <a:srgbClr val="FF0000"/>
                </a:solidFill>
              </a:rPr>
              <a:t> </a:t>
            </a:r>
            <a:r>
              <a:rPr lang="en-US" altLang="en-US" sz="3200" dirty="0" err="1" smtClean="0">
                <a:solidFill>
                  <a:srgbClr val="FF0000"/>
                </a:solidFill>
              </a:rPr>
              <a:t>սրի</a:t>
            </a:r>
            <a:endParaRPr lang="ru-RU" alt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304801" y="762000"/>
            <a:ext cx="8458200" cy="5924550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ՀՀ </a:t>
            </a:r>
            <a:r>
              <a:rPr lang="en-US" altLang="en-US" sz="2400" dirty="0" err="1"/>
              <a:t>Հաշվեքննիչ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պալատը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Գերմանիայի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Բարձրագույն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աուդիտորական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մարմնի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նման</a:t>
            </a:r>
            <a:r>
              <a:rPr lang="en-US" altLang="en-US" sz="2400" dirty="0"/>
              <a:t> </a:t>
            </a:r>
            <a:r>
              <a:rPr lang="en-US" altLang="en-US" sz="2400" dirty="0">
                <a:latin typeface="Calibri" pitchFamily="34" charset="0"/>
              </a:rPr>
              <a:t>INTOSAI </a:t>
            </a:r>
            <a:r>
              <a:rPr lang="en-US" altLang="en-US" sz="2400" dirty="0" err="1">
                <a:latin typeface="Calibri" pitchFamily="34" charset="0"/>
              </a:rPr>
              <a:t>սիտանդարտներին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համապատասխան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անկախ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աուդիտորական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/>
              <a:t>պալատ</a:t>
            </a:r>
            <a:r>
              <a:rPr lang="en-US" altLang="en-US" sz="2400" dirty="0"/>
              <a:t> է, </a:t>
            </a:r>
            <a:r>
              <a:rPr lang="en-US" altLang="en-US" sz="2400" dirty="0" err="1"/>
              <a:t>իրականացնում</a:t>
            </a:r>
            <a:r>
              <a:rPr lang="en-US" altLang="en-US" sz="2400" dirty="0"/>
              <a:t> է </a:t>
            </a:r>
            <a:r>
              <a:rPr lang="en-US" altLang="en-US" sz="2400" dirty="0" err="1"/>
              <a:t>աուդիտ</a:t>
            </a:r>
            <a:r>
              <a:rPr lang="en-US" altLang="en-US" sz="2400" dirty="0"/>
              <a:t> և </a:t>
            </a:r>
            <a:r>
              <a:rPr lang="en-US" altLang="en-US" sz="2400" dirty="0" err="1"/>
              <a:t>չունի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աուդիտի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ենթարկվող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մարմնի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նկատմամբ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տեսչական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կամ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վարչական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ներգործման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հնարավորություններ</a:t>
            </a:r>
            <a:r>
              <a:rPr lang="en-US" altLang="en-US" sz="2400" dirty="0"/>
              <a:t>:</a:t>
            </a:r>
          </a:p>
          <a:p>
            <a:pPr eaLnBrk="1" hangingPunct="1"/>
            <a:r>
              <a:rPr lang="en-US" altLang="en-US" sz="2400" dirty="0" err="1" smtClean="0"/>
              <a:t>Գերմանիայում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Բարձրագույն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աուդիտորական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մարմինը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հաճախ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անվանում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ասպետ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առանց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սրի</a:t>
            </a:r>
            <a:r>
              <a:rPr lang="en-US" altLang="en-US" sz="2400" dirty="0" smtClean="0"/>
              <a:t>:</a:t>
            </a:r>
          </a:p>
          <a:p>
            <a:r>
              <a:rPr lang="en-US" altLang="en-US" sz="2400" dirty="0" err="1" smtClean="0"/>
              <a:t>Միջազգային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լավագույն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փորձի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համաձայն</a:t>
            </a:r>
            <a:r>
              <a:rPr lang="en-US" altLang="en-US" sz="2400" dirty="0" smtClean="0"/>
              <a:t> ԲԱՄ </a:t>
            </a:r>
            <a:r>
              <a:rPr lang="en-US" altLang="en-US" sz="2400" dirty="0" err="1" smtClean="0"/>
              <a:t>եզրակացություններին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ուժ</a:t>
            </a:r>
            <a:r>
              <a:rPr lang="en-US" altLang="en-US" sz="2400" dirty="0" smtClean="0"/>
              <a:t> է </a:t>
            </a:r>
            <a:r>
              <a:rPr lang="en-US" altLang="en-US" sz="2400" dirty="0" err="1" smtClean="0"/>
              <a:t>տրվում</a:t>
            </a:r>
            <a:r>
              <a:rPr lang="en-US" altLang="en-US" sz="2400" dirty="0"/>
              <a:t> </a:t>
            </a:r>
            <a:r>
              <a:rPr lang="en-US" altLang="en-US" sz="2400" dirty="0" err="1" smtClean="0"/>
              <a:t>Խորհրդարան</a:t>
            </a:r>
            <a:r>
              <a:rPr lang="en-US" altLang="en-US" sz="2400" dirty="0" smtClean="0"/>
              <a:t>- ԲԱՄ </a:t>
            </a:r>
            <a:r>
              <a:rPr lang="en-US" altLang="en-US" sz="2400" dirty="0" err="1" smtClean="0"/>
              <a:t>համագործակցության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արդյունքւմ</a:t>
            </a:r>
            <a:r>
              <a:rPr lang="en-US" altLang="en-US" sz="2400" dirty="0" smtClean="0"/>
              <a:t>: </a:t>
            </a:r>
            <a:r>
              <a:rPr lang="en-US" altLang="en-US" sz="2400" dirty="0" err="1" smtClean="0"/>
              <a:t>Ասպետի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սուրը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այդ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համագործակցության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մեջ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է:</a:t>
            </a:r>
            <a:endParaRPr lang="en-US" altLang="en-US" sz="2400" dirty="0" smtClean="0"/>
          </a:p>
          <a:p>
            <a:pPr eaLnBrk="1" hangingPunct="1"/>
            <a:r>
              <a:rPr lang="en-US" altLang="en-US" sz="2400" dirty="0" err="1" smtClean="0"/>
              <a:t>Տես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Հաշվեքննիչ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պալատի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գործունեության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նպատակի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սահմանմումը</a:t>
            </a:r>
            <a:r>
              <a:rPr lang="en-US" altLang="en-US" sz="2400" dirty="0" smtClean="0"/>
              <a:t>:</a:t>
            </a:r>
            <a:endParaRPr lang="ru-RU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124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Extract 4"/>
          <p:cNvSpPr/>
          <p:nvPr/>
        </p:nvSpPr>
        <p:spPr>
          <a:xfrm>
            <a:off x="2484438" y="1557338"/>
            <a:ext cx="4006850" cy="3835400"/>
          </a:xfrm>
          <a:prstGeom prst="flowChartExtra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Down Arrow 9"/>
          <p:cNvSpPr/>
          <p:nvPr/>
        </p:nvSpPr>
        <p:spPr>
          <a:xfrm rot="1650851">
            <a:off x="2922569" y="1254499"/>
            <a:ext cx="412452" cy="460943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Left-Right Arrow 10"/>
          <p:cNvSpPr/>
          <p:nvPr/>
        </p:nvSpPr>
        <p:spPr>
          <a:xfrm>
            <a:off x="2816225" y="5553073"/>
            <a:ext cx="3581400" cy="390527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Down Arrow 11"/>
          <p:cNvSpPr/>
          <p:nvPr/>
        </p:nvSpPr>
        <p:spPr>
          <a:xfrm rot="20061642">
            <a:off x="5603907" y="1324872"/>
            <a:ext cx="406986" cy="448796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743200" y="1011495"/>
            <a:ext cx="3546475" cy="44627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 smtClean="0"/>
              <a:t>Խորհրդարան</a:t>
            </a:r>
            <a:r>
              <a:rPr lang="en-US" sz="1200" dirty="0" smtClean="0"/>
              <a:t>   </a:t>
            </a:r>
            <a:r>
              <a:rPr lang="en-US" sz="1100" dirty="0" smtClean="0"/>
              <a:t>                                                              (</a:t>
            </a:r>
            <a:r>
              <a:rPr lang="en-US" sz="1100" dirty="0" err="1" smtClean="0"/>
              <a:t>Խորհրդարան</a:t>
            </a:r>
            <a:r>
              <a:rPr lang="en-US" sz="1100" dirty="0" smtClean="0"/>
              <a:t>-ԲԱՄ </a:t>
            </a:r>
            <a:r>
              <a:rPr lang="en-US" sz="1100" dirty="0" err="1" smtClean="0"/>
              <a:t>համագործակցության</a:t>
            </a:r>
            <a:r>
              <a:rPr lang="en-US" sz="1100" dirty="0" smtClean="0"/>
              <a:t> </a:t>
            </a:r>
            <a:r>
              <a:rPr lang="en-US" sz="1100" dirty="0" err="1" smtClean="0"/>
              <a:t>մարմին</a:t>
            </a:r>
            <a:r>
              <a:rPr lang="en-US" sz="1100" dirty="0" smtClean="0"/>
              <a:t>)</a:t>
            </a:r>
            <a:endParaRPr lang="en-US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928688" y="5552445"/>
            <a:ext cx="1905000" cy="430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 err="1"/>
              <a:t>Բարձրագույն</a:t>
            </a:r>
            <a:r>
              <a:rPr lang="en-US" sz="1100" dirty="0"/>
              <a:t> </a:t>
            </a:r>
            <a:r>
              <a:rPr lang="en-US" sz="1100" dirty="0" err="1"/>
              <a:t>աուդիտորական</a:t>
            </a:r>
            <a:r>
              <a:rPr lang="en-US" sz="1100" dirty="0"/>
              <a:t> </a:t>
            </a:r>
            <a:r>
              <a:rPr lang="en-US" sz="1100" dirty="0" err="1" smtClean="0"/>
              <a:t>մարմին</a:t>
            </a:r>
            <a:endParaRPr lang="en-US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6413440" y="5552446"/>
            <a:ext cx="1908175" cy="430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1100" dirty="0" err="1">
                <a:solidFill>
                  <a:srgbClr val="000000"/>
                </a:solidFill>
              </a:rPr>
              <a:t>Կառավարության</a:t>
            </a:r>
            <a:r>
              <a:rPr lang="en-US" altLang="en-US" sz="1100" dirty="0">
                <a:solidFill>
                  <a:srgbClr val="000000"/>
                </a:solidFill>
              </a:rPr>
              <a:t> </a:t>
            </a:r>
            <a:r>
              <a:rPr lang="en-US" altLang="en-US" sz="1100" dirty="0" err="1" smtClean="0">
                <a:solidFill>
                  <a:srgbClr val="000000"/>
                </a:solidFill>
              </a:rPr>
              <a:t>աուդիտավորվողներ</a:t>
            </a:r>
            <a:r>
              <a:rPr lang="en-US" altLang="en-US" sz="1100" dirty="0" smtClean="0">
                <a:solidFill>
                  <a:srgbClr val="000000"/>
                </a:solidFill>
              </a:rPr>
              <a:t> </a:t>
            </a:r>
            <a:endParaRPr lang="en-US" altLang="en-US" sz="1100" dirty="0">
              <a:solidFill>
                <a:srgbClr val="000000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 rot="9244322">
            <a:off x="5050815" y="2559812"/>
            <a:ext cx="100013" cy="243363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2338329">
            <a:off x="3794125" y="2556941"/>
            <a:ext cx="100013" cy="254158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31" name="TextBox 17"/>
          <p:cNvSpPr txBox="1">
            <a:spLocks noChangeArrowheads="1"/>
          </p:cNvSpPr>
          <p:nvPr/>
        </p:nvSpPr>
        <p:spPr bwMode="auto">
          <a:xfrm rot="-3706968">
            <a:off x="1404241" y="3132932"/>
            <a:ext cx="2823966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1100" b="1" dirty="0" err="1" smtClean="0"/>
              <a:t>Պատվիրակված</a:t>
            </a:r>
            <a:r>
              <a:rPr lang="en-US" altLang="en-US" sz="1100" b="1" dirty="0" smtClean="0"/>
              <a:t> </a:t>
            </a:r>
            <a:r>
              <a:rPr lang="en-US" altLang="en-US" sz="1100" b="1" dirty="0" err="1" smtClean="0"/>
              <a:t>պարտականություն</a:t>
            </a:r>
            <a:endParaRPr lang="en-US" altLang="en-US" sz="1100" b="1" dirty="0"/>
          </a:p>
        </p:txBody>
      </p:sp>
      <p:sp>
        <p:nvSpPr>
          <p:cNvPr id="5132" name="TextBox 18"/>
          <p:cNvSpPr txBox="1">
            <a:spLocks noChangeArrowheads="1"/>
          </p:cNvSpPr>
          <p:nvPr/>
        </p:nvSpPr>
        <p:spPr bwMode="auto">
          <a:xfrm rot="3818819">
            <a:off x="4578430" y="3207096"/>
            <a:ext cx="315722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1100" b="1" dirty="0" err="1"/>
              <a:t>Պատվիրակված</a:t>
            </a:r>
            <a:r>
              <a:rPr lang="en-US" altLang="en-US" sz="1100" b="1" dirty="0"/>
              <a:t> </a:t>
            </a:r>
            <a:r>
              <a:rPr lang="en-US" altLang="en-US" sz="1100" b="1" dirty="0" err="1"/>
              <a:t>պարտականություն</a:t>
            </a:r>
            <a:endParaRPr lang="en-US" altLang="en-US" sz="1100" b="1" dirty="0"/>
          </a:p>
        </p:txBody>
      </p:sp>
      <p:sp>
        <p:nvSpPr>
          <p:cNvPr id="5133" name="TextBox 19"/>
          <p:cNvSpPr txBox="1">
            <a:spLocks noChangeArrowheads="1"/>
          </p:cNvSpPr>
          <p:nvPr/>
        </p:nvSpPr>
        <p:spPr bwMode="auto">
          <a:xfrm rot="-3839900">
            <a:off x="2463007" y="3526978"/>
            <a:ext cx="21891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1100" b="1" dirty="0" err="1"/>
              <a:t>Աուդիտի</a:t>
            </a:r>
            <a:r>
              <a:rPr lang="en-US" altLang="en-US" sz="1100" b="1" dirty="0"/>
              <a:t> </a:t>
            </a:r>
            <a:r>
              <a:rPr lang="en-US" altLang="en-US" sz="1100" b="1" dirty="0" err="1"/>
              <a:t>հաշվետվություններ</a:t>
            </a:r>
            <a:endParaRPr lang="en-US" altLang="en-US" sz="1100" b="1" dirty="0"/>
          </a:p>
        </p:txBody>
      </p:sp>
      <p:sp>
        <p:nvSpPr>
          <p:cNvPr id="5134" name="TextBox 20"/>
          <p:cNvSpPr txBox="1">
            <a:spLocks noChangeArrowheads="1"/>
          </p:cNvSpPr>
          <p:nvPr/>
        </p:nvSpPr>
        <p:spPr bwMode="auto">
          <a:xfrm rot="3872449">
            <a:off x="4247885" y="3535942"/>
            <a:ext cx="21907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1100" b="1" dirty="0" err="1"/>
              <a:t>Հաշվետու</a:t>
            </a:r>
            <a:r>
              <a:rPr lang="en-US" altLang="en-US" sz="1100" b="1" dirty="0"/>
              <a:t>/</a:t>
            </a:r>
            <a:r>
              <a:rPr lang="en-US" altLang="en-US" sz="1100" b="1" dirty="0" err="1"/>
              <a:t>պարբերական</a:t>
            </a:r>
            <a:r>
              <a:rPr lang="en-US" altLang="en-US" sz="1100" b="1" dirty="0"/>
              <a:t> </a:t>
            </a:r>
            <a:r>
              <a:rPr lang="en-US" altLang="en-US" sz="1100" b="1" dirty="0" err="1"/>
              <a:t>հաշվետվություններ</a:t>
            </a:r>
            <a:endParaRPr lang="en-US" altLang="en-US" sz="1100" b="1" dirty="0"/>
          </a:p>
        </p:txBody>
      </p:sp>
      <p:sp>
        <p:nvSpPr>
          <p:cNvPr id="5135" name="TextBox 21"/>
          <p:cNvSpPr txBox="1">
            <a:spLocks noChangeArrowheads="1"/>
          </p:cNvSpPr>
          <p:nvPr/>
        </p:nvSpPr>
        <p:spPr bwMode="auto">
          <a:xfrm>
            <a:off x="3557588" y="5375275"/>
            <a:ext cx="21907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1100" b="1"/>
              <a:t>Աուդիտ</a:t>
            </a:r>
          </a:p>
        </p:txBody>
      </p:sp>
      <p:sp>
        <p:nvSpPr>
          <p:cNvPr id="5136" name="TextBox 2"/>
          <p:cNvSpPr txBox="1">
            <a:spLocks noChangeArrowheads="1"/>
          </p:cNvSpPr>
          <p:nvPr/>
        </p:nvSpPr>
        <p:spPr bwMode="auto">
          <a:xfrm>
            <a:off x="3557588" y="6313488"/>
            <a:ext cx="546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800"/>
              <a:t>˟Cooperation for Accountability. The Supreme Audit Institution and Public Accounts Committee Communication Toolkit. GIZ   </a:t>
            </a:r>
            <a:r>
              <a:rPr lang="en-US" altLang="en-US" sz="800">
                <a:hlinkClick r:id="rId2"/>
              </a:rPr>
              <a:t>https://www.giz.de/en/downloads/giz2015-en-gfg-cooperation-accountability.pdf</a:t>
            </a:r>
            <a:endParaRPr lang="en-US" altLang="en-US" sz="800"/>
          </a:p>
          <a:p>
            <a:endParaRPr lang="en-US" altLang="en-US" sz="800"/>
          </a:p>
        </p:txBody>
      </p:sp>
      <p:sp>
        <p:nvSpPr>
          <p:cNvPr id="5137" name="Заголовок 3"/>
          <p:cNvSpPr>
            <a:spLocks noGrp="1"/>
          </p:cNvSpPr>
          <p:nvPr>
            <p:ph type="ctrTitle"/>
          </p:nvPr>
        </p:nvSpPr>
        <p:spPr>
          <a:xfrm>
            <a:off x="633413" y="0"/>
            <a:ext cx="7918450" cy="989013"/>
          </a:xfrm>
        </p:spPr>
        <p:txBody>
          <a:bodyPr>
            <a:normAutofit/>
          </a:bodyPr>
          <a:lstStyle/>
          <a:p>
            <a:r>
              <a:rPr lang="en-US" altLang="en-US" sz="2800" dirty="0" err="1" smtClean="0">
                <a:solidFill>
                  <a:srgbClr val="FF0000"/>
                </a:solidFill>
              </a:rPr>
              <a:t>Կառավարության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վերահսկողությունը</a:t>
            </a:r>
            <a:r>
              <a:rPr lang="en-US" altLang="en-US" sz="2800" dirty="0" smtClean="0">
                <a:solidFill>
                  <a:srgbClr val="FF0000"/>
                </a:solidFill>
              </a:rPr>
              <a:t> և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հաշվետվողականությունը</a:t>
            </a:r>
            <a:r>
              <a:rPr lang="en-US" altLang="en-US" sz="2800" dirty="0" smtClean="0">
                <a:solidFill>
                  <a:srgbClr val="FF0000"/>
                </a:solidFill>
              </a:rPr>
              <a:t> (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միջազգային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փորձ</a:t>
            </a:r>
            <a:r>
              <a:rPr lang="en-US" altLang="en-US" sz="2800" dirty="0" smtClean="0">
                <a:solidFill>
                  <a:srgbClr val="FF0000"/>
                </a:solidFill>
              </a:rPr>
              <a:t>)</a:t>
            </a:r>
            <a:endParaRPr lang="ru-RU" altLang="en-US" sz="2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0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0038" y="1295400"/>
            <a:ext cx="8724900" cy="5333999"/>
          </a:xfrm>
        </p:spPr>
        <p:txBody>
          <a:bodyPr rtlCol="0"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en-US" sz="2600" dirty="0"/>
              <a:t> </a:t>
            </a:r>
            <a:r>
              <a:rPr lang="en-US" sz="2600" dirty="0" smtClean="0"/>
              <a:t>       </a:t>
            </a:r>
            <a:r>
              <a:rPr lang="en-US" sz="2600" dirty="0" err="1" smtClean="0"/>
              <a:t>Զարգացած</a:t>
            </a:r>
            <a:r>
              <a:rPr lang="en-US" sz="2600" dirty="0" smtClean="0"/>
              <a:t> </a:t>
            </a:r>
            <a:r>
              <a:rPr lang="en-US" sz="2600" dirty="0" err="1" smtClean="0"/>
              <a:t>երկրների</a:t>
            </a:r>
            <a:r>
              <a:rPr lang="en-US" sz="2600" dirty="0" smtClean="0"/>
              <a:t> </a:t>
            </a:r>
            <a:r>
              <a:rPr lang="en-US" sz="2600" dirty="0" err="1" smtClean="0"/>
              <a:t>փորձի</a:t>
            </a:r>
            <a:r>
              <a:rPr lang="en-US" sz="2600" dirty="0" smtClean="0"/>
              <a:t> </a:t>
            </a:r>
            <a:r>
              <a:rPr lang="en-US" sz="2600" dirty="0" err="1" smtClean="0"/>
              <a:t>ուսումնասիրությունը</a:t>
            </a:r>
            <a:r>
              <a:rPr lang="en-US" sz="2600" dirty="0" smtClean="0"/>
              <a:t> </a:t>
            </a:r>
            <a:r>
              <a:rPr lang="en-US" sz="2600" dirty="0" err="1" smtClean="0"/>
              <a:t>վկայում</a:t>
            </a:r>
            <a:r>
              <a:rPr lang="en-US" sz="2600" dirty="0" smtClean="0"/>
              <a:t> է, </a:t>
            </a:r>
            <a:r>
              <a:rPr lang="en-US" sz="2600" dirty="0" err="1" smtClean="0"/>
              <a:t>որ</a:t>
            </a:r>
            <a:r>
              <a:rPr lang="en-US" sz="2600" dirty="0" smtClean="0"/>
              <a:t> </a:t>
            </a:r>
            <a:r>
              <a:rPr lang="en-US" sz="2600" dirty="0" err="1" smtClean="0"/>
              <a:t>խորհրդարանական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վերահսկողության</a:t>
            </a:r>
            <a:r>
              <a:rPr lang="en-US" sz="2600" dirty="0" smtClean="0"/>
              <a:t> </a:t>
            </a:r>
            <a:r>
              <a:rPr lang="en-US" sz="2600" dirty="0" err="1" smtClean="0"/>
              <a:t>կարևորագույն</a:t>
            </a:r>
            <a:r>
              <a:rPr lang="en-US" sz="2600" dirty="0" smtClean="0"/>
              <a:t> </a:t>
            </a:r>
            <a:r>
              <a:rPr lang="en-US" sz="2600" dirty="0" err="1" smtClean="0"/>
              <a:t>ոլորտի</a:t>
            </a:r>
            <a:r>
              <a:rPr lang="en-US" sz="2600" dirty="0" smtClean="0"/>
              <a:t>՝ </a:t>
            </a:r>
            <a:r>
              <a:rPr lang="en-US" sz="2600" dirty="0" err="1" smtClean="0"/>
              <a:t>հանրային</a:t>
            </a:r>
            <a:r>
              <a:rPr lang="en-US" sz="2600" dirty="0" smtClean="0"/>
              <a:t> </a:t>
            </a:r>
            <a:r>
              <a:rPr lang="en-US" sz="2600" dirty="0" err="1" smtClean="0"/>
              <a:t>ֆինանսերի</a:t>
            </a:r>
            <a:r>
              <a:rPr lang="en-US" sz="2600" dirty="0" smtClean="0"/>
              <a:t> </a:t>
            </a:r>
            <a:r>
              <a:rPr lang="en-US" sz="2600" dirty="0" err="1" smtClean="0"/>
              <a:t>կառավարման</a:t>
            </a:r>
            <a:r>
              <a:rPr lang="en-US" sz="2600" dirty="0" smtClean="0"/>
              <a:t> </a:t>
            </a:r>
            <a:r>
              <a:rPr lang="en-US" sz="2600" dirty="0" err="1" smtClean="0"/>
              <a:t>արդյունավետության</a:t>
            </a:r>
            <a:r>
              <a:rPr lang="en-US" sz="2600" dirty="0" smtClean="0"/>
              <a:t> </a:t>
            </a:r>
            <a:r>
              <a:rPr lang="en-US" sz="2600" dirty="0" err="1" smtClean="0"/>
              <a:t>խորհրդարանական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վերահսկողության</a:t>
            </a:r>
            <a:r>
              <a:rPr lang="en-US" sz="2600" dirty="0" smtClean="0"/>
              <a:t> </a:t>
            </a:r>
            <a:r>
              <a:rPr lang="en-US" sz="2600" dirty="0" err="1" smtClean="0"/>
              <a:t>համար</a:t>
            </a:r>
            <a:r>
              <a:rPr lang="en-US" sz="2600" dirty="0"/>
              <a:t>, </a:t>
            </a:r>
            <a:r>
              <a:rPr lang="en-US" sz="2600" dirty="0" err="1" smtClean="0"/>
              <a:t>խորհրդարանի</a:t>
            </a:r>
            <a:r>
              <a:rPr lang="en-US" sz="2600" dirty="0" smtClean="0"/>
              <a:t> </a:t>
            </a:r>
            <a:r>
              <a:rPr lang="en-US" sz="2600" dirty="0" err="1" smtClean="0"/>
              <a:t>կազմում</a:t>
            </a:r>
            <a:r>
              <a:rPr lang="en-US" sz="2600" dirty="0" smtClean="0"/>
              <a:t> </a:t>
            </a:r>
            <a:r>
              <a:rPr lang="en-US" sz="2600" dirty="0" err="1" smtClean="0"/>
              <a:t>ստեղծվում</a:t>
            </a:r>
            <a:r>
              <a:rPr lang="en-US" sz="2600" dirty="0" smtClean="0"/>
              <a:t> </a:t>
            </a:r>
            <a:r>
              <a:rPr lang="en-US" sz="2600" dirty="0" err="1" smtClean="0"/>
              <a:t>են</a:t>
            </a:r>
            <a:r>
              <a:rPr lang="en-US" sz="2600" dirty="0" smtClean="0"/>
              <a:t> </a:t>
            </a:r>
            <a:r>
              <a:rPr lang="en-US" sz="2600" dirty="0" err="1" smtClean="0"/>
              <a:t>անկախ</a:t>
            </a:r>
            <a:r>
              <a:rPr lang="en-US" sz="2600" dirty="0" smtClean="0"/>
              <a:t> ԲԱՄ-ի </a:t>
            </a:r>
            <a:r>
              <a:rPr lang="en-US" sz="2600" dirty="0" err="1" smtClean="0"/>
              <a:t>հետ</a:t>
            </a:r>
            <a:r>
              <a:rPr lang="en-US" sz="2600" dirty="0" smtClean="0"/>
              <a:t> </a:t>
            </a:r>
            <a:r>
              <a:rPr lang="en-US" sz="2600" dirty="0" err="1" smtClean="0"/>
              <a:t>համագործակցության</a:t>
            </a:r>
            <a:r>
              <a:rPr lang="en-US" sz="2600" dirty="0" smtClean="0"/>
              <a:t> </a:t>
            </a:r>
            <a:r>
              <a:rPr lang="en-US" sz="2600" dirty="0" err="1" smtClean="0"/>
              <a:t>կառույց</a:t>
            </a:r>
            <a:r>
              <a:rPr lang="en-US" sz="2600" dirty="0" smtClean="0"/>
              <a:t>:</a:t>
            </a:r>
            <a:endParaRPr lang="en-US" sz="26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600" dirty="0" err="1" smtClean="0"/>
              <a:t>Տարբեր</a:t>
            </a:r>
            <a:r>
              <a:rPr lang="en-US" sz="2600" dirty="0" smtClean="0"/>
              <a:t> </a:t>
            </a:r>
            <a:r>
              <a:rPr lang="en-US" sz="2600" dirty="0" err="1" smtClean="0"/>
              <a:t>երկրներում</a:t>
            </a:r>
            <a:r>
              <a:rPr lang="en-US" sz="2600" dirty="0" smtClean="0"/>
              <a:t> </a:t>
            </a:r>
            <a:r>
              <a:rPr lang="en-US" sz="2600" dirty="0" err="1" smtClean="0"/>
              <a:t>այդ</a:t>
            </a:r>
            <a:r>
              <a:rPr lang="en-US" sz="2600" dirty="0" smtClean="0"/>
              <a:t> </a:t>
            </a:r>
            <a:r>
              <a:rPr lang="en-US" sz="2600" dirty="0" err="1" smtClean="0"/>
              <a:t>գործառույթը</a:t>
            </a:r>
            <a:r>
              <a:rPr lang="en-US" sz="2600" dirty="0" smtClean="0"/>
              <a:t> </a:t>
            </a:r>
            <a:r>
              <a:rPr lang="en-US" sz="2600" dirty="0" err="1" smtClean="0"/>
              <a:t>իրականացնելու</a:t>
            </a:r>
            <a:r>
              <a:rPr lang="en-US" sz="2600" dirty="0" smtClean="0"/>
              <a:t> </a:t>
            </a:r>
            <a:r>
              <a:rPr lang="en-US" sz="2600" dirty="0" err="1" smtClean="0"/>
              <a:t>համար</a:t>
            </a:r>
            <a:r>
              <a:rPr lang="en-US" sz="2600" dirty="0" smtClean="0"/>
              <a:t> </a:t>
            </a:r>
            <a:r>
              <a:rPr lang="en-US" sz="2600" dirty="0" err="1" smtClean="0"/>
              <a:t>ստեղծվում</a:t>
            </a:r>
            <a:r>
              <a:rPr lang="en-US" sz="2600" dirty="0" smtClean="0"/>
              <a:t> է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sz="2600" dirty="0" err="1"/>
              <a:t>ա</a:t>
            </a:r>
            <a:r>
              <a:rPr lang="en-US" sz="2600" dirty="0" err="1" smtClean="0"/>
              <a:t>ռանձնացված</a:t>
            </a:r>
            <a:r>
              <a:rPr lang="en-US" sz="2600" dirty="0" smtClean="0"/>
              <a:t>  </a:t>
            </a:r>
            <a:r>
              <a:rPr lang="en-US" sz="2600" dirty="0" err="1" smtClean="0"/>
              <a:t>խորհրդարանական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մշտական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հանձնաժողով</a:t>
            </a:r>
            <a:r>
              <a:rPr lang="en-US" sz="2600" dirty="0" smtClean="0"/>
              <a:t>,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sz="2600" dirty="0" err="1" smtClean="0"/>
              <a:t>խորհրդարանական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մշտական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հանձնաժողովի</a:t>
            </a:r>
            <a:r>
              <a:rPr lang="en-US" sz="2600" dirty="0" smtClean="0"/>
              <a:t> </a:t>
            </a:r>
            <a:r>
              <a:rPr lang="en-US" sz="2600" dirty="0" err="1" smtClean="0"/>
              <a:t>ենթահանձնաժողով</a:t>
            </a:r>
            <a:r>
              <a:rPr lang="en-US" sz="2600" dirty="0"/>
              <a:t>,</a:t>
            </a:r>
            <a:endParaRPr lang="en-US" sz="2600" dirty="0" smtClean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en-US" sz="2600" dirty="0" err="1" smtClean="0"/>
              <a:t>կամ</a:t>
            </a:r>
            <a:r>
              <a:rPr lang="en-US" sz="2600" dirty="0" smtClean="0"/>
              <a:t> </a:t>
            </a:r>
            <a:r>
              <a:rPr lang="en-US" sz="2600" dirty="0" err="1" smtClean="0"/>
              <a:t>այդ</a:t>
            </a:r>
            <a:r>
              <a:rPr lang="en-US" sz="2600" dirty="0" smtClean="0"/>
              <a:t> </a:t>
            </a:r>
            <a:r>
              <a:rPr lang="en-US" sz="2600" dirty="0" err="1" smtClean="0"/>
              <a:t>գործառույթի</a:t>
            </a:r>
            <a:r>
              <a:rPr lang="en-US" sz="2600" dirty="0" smtClean="0"/>
              <a:t> </a:t>
            </a:r>
            <a:r>
              <a:rPr lang="en-US" sz="2600" dirty="0" err="1" smtClean="0"/>
              <a:t>իրականացումը</a:t>
            </a:r>
            <a:r>
              <a:rPr lang="en-US" sz="2600" dirty="0" smtClean="0"/>
              <a:t> </a:t>
            </a:r>
            <a:r>
              <a:rPr lang="en-US" sz="2600" dirty="0" err="1" smtClean="0"/>
              <a:t>դրվում</a:t>
            </a:r>
            <a:r>
              <a:rPr lang="en-US" sz="2600" dirty="0" smtClean="0"/>
              <a:t> է </a:t>
            </a:r>
            <a:r>
              <a:rPr lang="en-US" sz="2600" dirty="0" err="1" smtClean="0"/>
              <a:t>որևէ</a:t>
            </a:r>
            <a:r>
              <a:rPr lang="en-US" sz="2600" dirty="0" smtClean="0"/>
              <a:t> </a:t>
            </a:r>
            <a:r>
              <a:rPr lang="en-US" sz="2600" dirty="0" err="1" smtClean="0"/>
              <a:t>մշտական</a:t>
            </a:r>
            <a:r>
              <a:rPr lang="en-US" sz="2600" dirty="0" smtClean="0"/>
              <a:t> </a:t>
            </a:r>
            <a:r>
              <a:rPr lang="en-US" sz="2600" dirty="0" err="1" smtClean="0"/>
              <a:t>հանձնաժողովի</a:t>
            </a:r>
            <a:r>
              <a:rPr lang="en-US" sz="2600" dirty="0" smtClean="0"/>
              <a:t> (</a:t>
            </a:r>
            <a:r>
              <a:rPr lang="en-US" sz="2600" dirty="0" err="1" smtClean="0"/>
              <a:t>հաճախ</a:t>
            </a:r>
            <a:r>
              <a:rPr lang="en-US" sz="2600" dirty="0" smtClean="0"/>
              <a:t> </a:t>
            </a:r>
            <a:r>
              <a:rPr lang="en-US" sz="2600" dirty="0" err="1" smtClean="0"/>
              <a:t>բյուջետային</a:t>
            </a:r>
            <a:r>
              <a:rPr lang="en-US" sz="2600" dirty="0" smtClean="0"/>
              <a:t> </a:t>
            </a:r>
            <a:r>
              <a:rPr lang="en-US" sz="2600" dirty="0" err="1" smtClean="0"/>
              <a:t>հանձնաժողովի</a:t>
            </a:r>
            <a:r>
              <a:rPr lang="en-US" sz="2600" dirty="0" smtClean="0"/>
              <a:t>) </a:t>
            </a:r>
            <a:r>
              <a:rPr lang="en-US" sz="2600" dirty="0" err="1" smtClean="0"/>
              <a:t>վրա</a:t>
            </a:r>
            <a:r>
              <a:rPr lang="en-US" sz="2600" dirty="0" smtClean="0"/>
              <a:t>:</a:t>
            </a:r>
            <a:endParaRPr lang="hy-AM" dirty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en-US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hy-AM" sz="24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09538" y="66675"/>
            <a:ext cx="8915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2900" dirty="0" err="1" smtClean="0">
                <a:solidFill>
                  <a:srgbClr val="FF0000"/>
                </a:solidFill>
              </a:rPr>
              <a:t>Խորհրդարան</a:t>
            </a:r>
            <a:r>
              <a:rPr lang="en-US" altLang="en-US" sz="2900" dirty="0" smtClean="0">
                <a:solidFill>
                  <a:srgbClr val="FF0000"/>
                </a:solidFill>
              </a:rPr>
              <a:t>-ԲԱՄ </a:t>
            </a:r>
            <a:r>
              <a:rPr lang="en-US" altLang="en-US" sz="2900" dirty="0" err="1">
                <a:solidFill>
                  <a:srgbClr val="FF0000"/>
                </a:solidFill>
              </a:rPr>
              <a:t>արդյունավետ</a:t>
            </a:r>
            <a:r>
              <a:rPr lang="en-US" altLang="en-US" sz="2900" dirty="0">
                <a:solidFill>
                  <a:srgbClr val="FF0000"/>
                </a:solidFill>
              </a:rPr>
              <a:t> </a:t>
            </a:r>
            <a:r>
              <a:rPr lang="en-US" altLang="en-US" sz="2900" dirty="0" err="1">
                <a:solidFill>
                  <a:srgbClr val="FF0000"/>
                </a:solidFill>
              </a:rPr>
              <a:t>համագործակցության</a:t>
            </a:r>
            <a:r>
              <a:rPr lang="en-US" altLang="en-US" sz="2900" dirty="0">
                <a:solidFill>
                  <a:srgbClr val="FF0000"/>
                </a:solidFill>
              </a:rPr>
              <a:t> </a:t>
            </a:r>
            <a:r>
              <a:rPr lang="en-US" altLang="en-US" sz="2900" dirty="0" smtClean="0">
                <a:solidFill>
                  <a:srgbClr val="FF0000"/>
                </a:solidFill>
              </a:rPr>
              <a:t> </a:t>
            </a:r>
            <a:r>
              <a:rPr lang="en-US" altLang="en-US" sz="2900" dirty="0" err="1">
                <a:solidFill>
                  <a:srgbClr val="FF0000"/>
                </a:solidFill>
              </a:rPr>
              <a:t>կառույցը</a:t>
            </a:r>
            <a:r>
              <a:rPr lang="en-US" altLang="en-US" sz="2900" dirty="0">
                <a:solidFill>
                  <a:srgbClr val="FF0000"/>
                </a:solidFill>
              </a:rPr>
              <a:t> </a:t>
            </a:r>
            <a:endParaRPr lang="hy-AM" altLang="en-US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3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04888"/>
            <a:ext cx="8534400" cy="562451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en-US" sz="2400" dirty="0" smtClean="0"/>
              <a:t>       </a:t>
            </a:r>
            <a:r>
              <a:rPr lang="hy-AM" altLang="en-US" sz="2400" dirty="0" smtClean="0"/>
              <a:t>Ըստ համացանցում արված ուսումնասիրության Եվրոպական 42 երկրներից 30-ի խորհրդարաններն ունեն Խ-ԲԱՄ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համագործակցության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առանձնացված</a:t>
            </a:r>
            <a:r>
              <a:rPr lang="en-US" altLang="en-US" sz="2400" dirty="0" smtClean="0"/>
              <a:t> </a:t>
            </a:r>
            <a:r>
              <a:rPr lang="hy-AM" altLang="en-US" sz="2400" dirty="0" smtClean="0"/>
              <a:t>կառույց:</a:t>
            </a:r>
            <a:endParaRPr lang="en-US" altLang="en-US" sz="2400" dirty="0" smtClean="0"/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endParaRPr lang="en-US" altLang="en-US" sz="2400" dirty="0" smtClean="0"/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en-US" sz="2400" dirty="0"/>
              <a:t> </a:t>
            </a:r>
            <a:r>
              <a:rPr lang="en-US" altLang="en-US" sz="2400" dirty="0" smtClean="0"/>
              <a:t>  </a:t>
            </a:r>
            <a:r>
              <a:rPr lang="en-US" altLang="en-US" sz="2400" dirty="0" err="1" smtClean="0"/>
              <a:t>Մի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շարք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երկրների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խորհրդարաններ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օրինակ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Շոտլանդիա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ՈՒելս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իրենց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կանոնակարգերում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սահմանում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են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որ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որևէ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գումարման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խորհրդարան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պարտավոր</a:t>
            </a:r>
            <a:r>
              <a:rPr lang="en-US" altLang="en-US" sz="2400" dirty="0" smtClean="0"/>
              <a:t> է </a:t>
            </a:r>
            <a:r>
              <a:rPr lang="en-US" altLang="en-US" sz="2400" dirty="0" err="1" smtClean="0"/>
              <a:t>իր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կազմում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ունենալ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Բարձրագույն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աուդիտորական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մարմնի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հետ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համագործակցության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մշտական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հանձնաժողով</a:t>
            </a:r>
            <a:r>
              <a:rPr lang="en-US" altLang="en-US" sz="2400" dirty="0" smtClean="0"/>
              <a:t>: </a:t>
            </a: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endParaRPr lang="en-US" altLang="en-US" sz="2400" dirty="0"/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2400" dirty="0" smtClean="0"/>
              <a:t>   </a:t>
            </a:r>
            <a:r>
              <a:rPr lang="en-US" altLang="en-US" sz="2400" dirty="0" err="1" smtClean="0"/>
              <a:t>Խորհրդարանի</a:t>
            </a:r>
            <a:r>
              <a:rPr lang="en-US" altLang="en-US" sz="2400" dirty="0" smtClean="0"/>
              <a:t> </a:t>
            </a:r>
            <a:r>
              <a:rPr lang="en-US" altLang="en-US" sz="2400" dirty="0" err="1"/>
              <a:t>համապատասխան</a:t>
            </a:r>
            <a:r>
              <a:rPr lang="en-US" altLang="en-US" sz="2400" dirty="0"/>
              <a:t> </a:t>
            </a:r>
            <a:r>
              <a:rPr lang="en-US" altLang="en-US" sz="2400" dirty="0" err="1" smtClean="0"/>
              <a:t>մարմնում</a:t>
            </a:r>
            <a:r>
              <a:rPr lang="en-US" altLang="en-US" sz="2400" dirty="0" smtClean="0"/>
              <a:t> ԲԱՄ </a:t>
            </a:r>
            <a:r>
              <a:rPr lang="en-US" altLang="en-US" sz="2400" dirty="0" err="1" smtClean="0"/>
              <a:t>եզրակացությունների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քննարկումների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մասին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վաղորոք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տեղեկացվում</a:t>
            </a:r>
            <a:r>
              <a:rPr lang="en-US" altLang="en-US" sz="2400" dirty="0" smtClean="0"/>
              <a:t> է ԶԼՄ-</a:t>
            </a:r>
            <a:r>
              <a:rPr lang="en-US" altLang="en-US" sz="2400" dirty="0" err="1" smtClean="0"/>
              <a:t>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միջոցով</a:t>
            </a:r>
            <a:r>
              <a:rPr lang="en-US" altLang="en-US" sz="2400" dirty="0" smtClean="0"/>
              <a:t>: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2400" dirty="0"/>
              <a:t> </a:t>
            </a:r>
            <a:r>
              <a:rPr lang="en-US" altLang="en-US" sz="2400" dirty="0" smtClean="0"/>
              <a:t>    </a:t>
            </a:r>
            <a:r>
              <a:rPr lang="en-US" altLang="en-US" sz="2400" dirty="0" err="1" smtClean="0"/>
              <a:t>Այդ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հրապարակային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քննարկումները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ոչ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միայն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լուրջ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բացահայտումներ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արձանագրում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այլ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նաև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ունեն</a:t>
            </a:r>
            <a:r>
              <a:rPr lang="en-US" altLang="en-US" sz="2400" dirty="0" smtClean="0"/>
              <a:t>  </a:t>
            </a:r>
            <a:r>
              <a:rPr lang="en-US" altLang="en-US" sz="2400" dirty="0" err="1" smtClean="0"/>
              <a:t>էական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կանխարգելիչ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նշանակություն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իսկ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որոշ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դեպքերում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սկիզբ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դնում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խորհրդարանի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կողմից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նոր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վերահսկողական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գործառույթների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իրականացման</a:t>
            </a:r>
            <a:r>
              <a:rPr lang="en-US" altLang="en-US" sz="2400" dirty="0" smtClean="0"/>
              <a:t>:</a:t>
            </a: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endParaRPr lang="en-US" altLang="en-US" sz="2600" dirty="0" smtClean="0"/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09538" y="66675"/>
            <a:ext cx="8915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en-US" sz="2900" dirty="0">
                <a:solidFill>
                  <a:srgbClr val="C00000"/>
                </a:solidFill>
              </a:rPr>
              <a:t> </a:t>
            </a:r>
            <a:r>
              <a:rPr lang="en-US" altLang="en-US" sz="2600" dirty="0">
                <a:solidFill>
                  <a:srgbClr val="FF0000"/>
                </a:solidFill>
              </a:rPr>
              <a:t>Ե</a:t>
            </a:r>
            <a:r>
              <a:rPr lang="hy-AM" altLang="en-US" sz="2600" dirty="0">
                <a:solidFill>
                  <a:srgbClr val="FF0000"/>
                </a:solidFill>
              </a:rPr>
              <a:t>վրոպական երկրներում </a:t>
            </a:r>
            <a:r>
              <a:rPr lang="en-US" altLang="en-US" sz="2600" dirty="0" err="1" smtClean="0">
                <a:solidFill>
                  <a:srgbClr val="FF0000"/>
                </a:solidFill>
              </a:rPr>
              <a:t>Խորհրդարան</a:t>
            </a:r>
            <a:r>
              <a:rPr lang="en-US" altLang="en-US" sz="2600" dirty="0" smtClean="0">
                <a:solidFill>
                  <a:srgbClr val="FF0000"/>
                </a:solidFill>
              </a:rPr>
              <a:t>-ԲԱՄ</a:t>
            </a:r>
            <a:r>
              <a:rPr lang="hy-AM" altLang="en-US" sz="2600" dirty="0" smtClean="0">
                <a:solidFill>
                  <a:srgbClr val="FF0000"/>
                </a:solidFill>
              </a:rPr>
              <a:t>  </a:t>
            </a:r>
            <a:r>
              <a:rPr lang="hy-AM" altLang="en-US" sz="2600" dirty="0">
                <a:solidFill>
                  <a:srgbClr val="FF0000"/>
                </a:solidFill>
              </a:rPr>
              <a:t>համագործակցության </a:t>
            </a:r>
            <a:r>
              <a:rPr lang="en-US" altLang="en-US" sz="2600" dirty="0" err="1" smtClean="0">
                <a:solidFill>
                  <a:srgbClr val="FF0000"/>
                </a:solidFill>
              </a:rPr>
              <a:t>ձևաչափը</a:t>
            </a:r>
            <a:endParaRPr lang="hy-AM" altLang="en-US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1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altLang="en-US" sz="3600" dirty="0" err="1" smtClean="0">
                <a:solidFill>
                  <a:srgbClr val="FF0000"/>
                </a:solidFill>
              </a:rPr>
              <a:t>Աժ</a:t>
            </a:r>
            <a:r>
              <a:rPr lang="en-US" altLang="en-US" sz="3600" dirty="0" smtClean="0">
                <a:solidFill>
                  <a:srgbClr val="FF0000"/>
                </a:solidFill>
              </a:rPr>
              <a:t> – ՀՊ </a:t>
            </a:r>
            <a:r>
              <a:rPr lang="en-US" altLang="en-US" sz="3600" dirty="0" err="1" smtClean="0">
                <a:solidFill>
                  <a:srgbClr val="FF0000"/>
                </a:solidFill>
              </a:rPr>
              <a:t>համագործակցության</a:t>
            </a:r>
            <a:r>
              <a:rPr lang="en-US" altLang="en-US" sz="3600" dirty="0" smtClean="0">
                <a:solidFill>
                  <a:srgbClr val="FF0000"/>
                </a:solidFill>
              </a:rPr>
              <a:t> </a:t>
            </a:r>
            <a:r>
              <a:rPr lang="en-US" altLang="en-US" sz="3600" dirty="0" err="1" smtClean="0">
                <a:solidFill>
                  <a:srgbClr val="FF0000"/>
                </a:solidFill>
              </a:rPr>
              <a:t>իրավակարգավորումները</a:t>
            </a:r>
            <a:endParaRPr lang="ru-RU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5486400"/>
          </a:xfrm>
        </p:spPr>
        <p:txBody>
          <a:bodyPr rtlCol="0">
            <a:normAutofit fontScale="85000" lnSpcReduction="2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2400" i="1" dirty="0" smtClean="0"/>
              <a:t>       </a:t>
            </a:r>
            <a:r>
              <a:rPr lang="en-US" sz="2400" i="1" dirty="0" err="1" smtClean="0"/>
              <a:t>Խորհրդարանական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վերահսկողության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լիարժեք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իրականացումն</a:t>
            </a:r>
            <a:r>
              <a:rPr lang="en-US" sz="2400" i="1" dirty="0" smtClean="0"/>
              <a:t>   </a:t>
            </a:r>
            <a:r>
              <a:rPr lang="en-US" sz="2400" i="1" dirty="0" err="1" smtClean="0"/>
              <a:t>անհնար</a:t>
            </a:r>
            <a:r>
              <a:rPr lang="en-US" sz="2400" i="1" dirty="0" smtClean="0"/>
              <a:t> է </a:t>
            </a:r>
            <a:r>
              <a:rPr lang="en-US" sz="2400" i="1" dirty="0" err="1" smtClean="0"/>
              <a:t>առանց</a:t>
            </a:r>
            <a:r>
              <a:rPr lang="en-US" sz="2400" i="1" dirty="0" smtClean="0"/>
              <a:t> ԱԺ- ՀՊ-ի </a:t>
            </a:r>
            <a:r>
              <a:rPr lang="en-US" sz="2400" i="1" dirty="0" err="1"/>
              <a:t>արդյունավետ</a:t>
            </a:r>
            <a:r>
              <a:rPr lang="en-US" sz="2400" i="1" dirty="0"/>
              <a:t> </a:t>
            </a:r>
            <a:r>
              <a:rPr lang="en-US" sz="2400" i="1" dirty="0" err="1" smtClean="0"/>
              <a:t>համագործակցության</a:t>
            </a:r>
            <a:r>
              <a:rPr lang="en-US" sz="2400" i="1" dirty="0" smtClean="0"/>
              <a:t>: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400" i="1" dirty="0" smtClean="0"/>
          </a:p>
          <a:p>
            <a:pPr>
              <a:defRPr/>
            </a:pPr>
            <a:r>
              <a:rPr lang="en-US" sz="2400" dirty="0" err="1" smtClean="0"/>
              <a:t>Ազգային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ժողովը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վերահսկողություն</a:t>
            </a:r>
            <a:r>
              <a:rPr lang="en-US" sz="2400" dirty="0" smtClean="0"/>
              <a:t> է </a:t>
            </a:r>
            <a:r>
              <a:rPr lang="en-US" sz="2400" dirty="0" err="1" smtClean="0"/>
              <a:t>իրականացնում</a:t>
            </a:r>
            <a:r>
              <a:rPr lang="en-US" sz="2400" dirty="0" smtClean="0"/>
              <a:t>.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2400" dirty="0" smtClean="0"/>
              <a:t>      - </a:t>
            </a:r>
            <a:r>
              <a:rPr lang="hy-AM" sz="2400" dirty="0" smtClean="0"/>
              <a:t>Գ</a:t>
            </a:r>
            <a:r>
              <a:rPr lang="en-US" sz="2400" dirty="0" err="1" smtClean="0"/>
              <a:t>ործադիր</a:t>
            </a:r>
            <a:r>
              <a:rPr lang="en-US" sz="2400" dirty="0" smtClean="0"/>
              <a:t> </a:t>
            </a:r>
            <a:r>
              <a:rPr lang="en-US" sz="2400" dirty="0" err="1" smtClean="0"/>
              <a:t>իշխանության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նկատմամբ</a:t>
            </a:r>
            <a:r>
              <a:rPr lang="en-US" sz="2400" dirty="0" smtClean="0"/>
              <a:t>,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2400" dirty="0" smtClean="0"/>
              <a:t>      - </a:t>
            </a:r>
            <a:r>
              <a:rPr lang="en-US" sz="2400" dirty="0" err="1" smtClean="0"/>
              <a:t>Պետական</a:t>
            </a:r>
            <a:r>
              <a:rPr lang="en-US" sz="2400" dirty="0" smtClean="0"/>
              <a:t> </a:t>
            </a:r>
            <a:r>
              <a:rPr lang="en-US" sz="2400" dirty="0" err="1"/>
              <a:t>բյուջեի</a:t>
            </a:r>
            <a:r>
              <a:rPr lang="en-US" sz="2400" dirty="0"/>
              <a:t> </a:t>
            </a:r>
            <a:r>
              <a:rPr lang="en-US" sz="2400" dirty="0" err="1" smtClean="0"/>
              <a:t>կատարման</a:t>
            </a:r>
            <a:r>
              <a:rPr lang="en-US" sz="2400" dirty="0" smtClean="0"/>
              <a:t>, </a:t>
            </a:r>
            <a:r>
              <a:rPr lang="en-US" sz="2400" dirty="0" err="1" smtClean="0"/>
              <a:t>ինչպես</a:t>
            </a:r>
            <a:r>
              <a:rPr lang="en-US" sz="2400" dirty="0" smtClean="0"/>
              <a:t> </a:t>
            </a:r>
            <a:r>
              <a:rPr lang="en-US" sz="2400" dirty="0" err="1" smtClean="0"/>
              <a:t>նաև</a:t>
            </a:r>
            <a:r>
              <a:rPr lang="en-US" sz="2400" dirty="0" smtClean="0"/>
              <a:t> </a:t>
            </a:r>
            <a:r>
              <a:rPr lang="en-US" sz="2400" dirty="0" err="1" smtClean="0"/>
              <a:t>օտարերկրյա</a:t>
            </a:r>
            <a:r>
              <a:rPr lang="en-US" sz="2400" dirty="0" smtClean="0"/>
              <a:t> 	</a:t>
            </a:r>
            <a:r>
              <a:rPr lang="en-US" sz="2400" dirty="0" err="1" smtClean="0"/>
              <a:t>պետություններից</a:t>
            </a:r>
            <a:r>
              <a:rPr lang="en-US" sz="2400" dirty="0" smtClean="0"/>
              <a:t> և </a:t>
            </a:r>
            <a:r>
              <a:rPr lang="en-US" sz="2400" dirty="0" err="1" smtClean="0"/>
              <a:t>միջազգային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կազմակերպություններից</a:t>
            </a:r>
            <a:r>
              <a:rPr lang="en-US" sz="2400" dirty="0" smtClean="0"/>
              <a:t> 	</a:t>
            </a:r>
            <a:r>
              <a:rPr lang="en-US" sz="2400" dirty="0" err="1" smtClean="0"/>
              <a:t>ստացած</a:t>
            </a:r>
            <a:r>
              <a:rPr lang="en-US" sz="2400" dirty="0" smtClean="0"/>
              <a:t> </a:t>
            </a:r>
            <a:r>
              <a:rPr lang="en-US" sz="2400" dirty="0" err="1" smtClean="0"/>
              <a:t>փոխառությունների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ու</a:t>
            </a:r>
            <a:r>
              <a:rPr lang="en-US" sz="2400" dirty="0" smtClean="0"/>
              <a:t> </a:t>
            </a:r>
            <a:r>
              <a:rPr lang="en-US" sz="2400" dirty="0" err="1" smtClean="0"/>
              <a:t>վարկերի</a:t>
            </a:r>
            <a:r>
              <a:rPr lang="en-US" sz="2400" dirty="0" smtClean="0"/>
              <a:t> </a:t>
            </a:r>
            <a:r>
              <a:rPr lang="en-US" sz="2400" dirty="0" err="1" smtClean="0"/>
              <a:t>օգտագործման</a:t>
            </a:r>
            <a:r>
              <a:rPr lang="en-US" sz="2400" dirty="0" smtClean="0"/>
              <a:t> 	</a:t>
            </a:r>
            <a:r>
              <a:rPr lang="en-US" sz="2400" dirty="0" err="1" smtClean="0"/>
              <a:t>նկատմամբ</a:t>
            </a:r>
            <a:r>
              <a:rPr lang="en-US" sz="2400" dirty="0" smtClean="0"/>
              <a:t>:</a:t>
            </a:r>
          </a:p>
          <a:p>
            <a:pPr>
              <a:defRPr/>
            </a:pPr>
            <a:r>
              <a:rPr lang="en-US" sz="2400" dirty="0" smtClean="0"/>
              <a:t> </a:t>
            </a:r>
            <a:r>
              <a:rPr lang="en-US" sz="2400" dirty="0" err="1" smtClean="0"/>
              <a:t>Պետական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բյուջեի</a:t>
            </a:r>
            <a:r>
              <a:rPr lang="en-US" sz="2400" dirty="0" smtClean="0"/>
              <a:t> </a:t>
            </a:r>
            <a:r>
              <a:rPr lang="en-US" sz="2400" dirty="0" err="1" smtClean="0"/>
              <a:t>կատարման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վերաբերյալ</a:t>
            </a:r>
            <a:r>
              <a:rPr lang="en-US" sz="2400" dirty="0" smtClean="0"/>
              <a:t> </a:t>
            </a:r>
            <a:r>
              <a:rPr lang="en-US" sz="2400" dirty="0" err="1"/>
              <a:t>Հաշվեքննիչ</a:t>
            </a:r>
            <a:r>
              <a:rPr lang="en-US" sz="2400" dirty="0"/>
              <a:t> </a:t>
            </a:r>
            <a:r>
              <a:rPr lang="en-US" sz="2400" dirty="0" err="1"/>
              <a:t>պալատի</a:t>
            </a:r>
            <a:r>
              <a:rPr lang="en-US" sz="2400" dirty="0"/>
              <a:t> </a:t>
            </a:r>
            <a:r>
              <a:rPr lang="en-US" sz="2400" dirty="0" err="1" smtClean="0"/>
              <a:t>եզրակացությունը</a:t>
            </a:r>
            <a:r>
              <a:rPr lang="en-US" sz="2400" dirty="0" smtClean="0"/>
              <a:t>, և </a:t>
            </a:r>
            <a:r>
              <a:rPr lang="en-US" sz="2400" dirty="0" err="1" smtClean="0"/>
              <a:t>իր</a:t>
            </a:r>
            <a:r>
              <a:rPr lang="en-US" sz="2400" dirty="0" smtClean="0"/>
              <a:t> </a:t>
            </a:r>
            <a:r>
              <a:rPr lang="en-US" sz="2400" dirty="0" err="1" smtClean="0"/>
              <a:t>գործունեության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վերաբերյալ</a:t>
            </a:r>
            <a:r>
              <a:rPr lang="en-US" sz="2400" dirty="0" smtClean="0"/>
              <a:t> </a:t>
            </a:r>
            <a:r>
              <a:rPr lang="en-US" sz="2400" dirty="0" err="1" smtClean="0"/>
              <a:t>տարեկան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հաղորդումը</a:t>
            </a:r>
            <a:r>
              <a:rPr lang="en-US" sz="2400" dirty="0" smtClean="0"/>
              <a:t>  </a:t>
            </a:r>
            <a:r>
              <a:rPr lang="en-US" sz="2400" dirty="0" err="1" smtClean="0"/>
              <a:t>քննարկվում</a:t>
            </a:r>
            <a:r>
              <a:rPr lang="en-US" sz="2400" dirty="0" smtClean="0"/>
              <a:t> է ԱԺ-</a:t>
            </a:r>
            <a:r>
              <a:rPr lang="en-US" sz="2400" dirty="0" err="1" smtClean="0"/>
              <a:t>ում</a:t>
            </a:r>
            <a:r>
              <a:rPr lang="en-US" sz="2400" dirty="0" smtClean="0"/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 smtClean="0"/>
              <a:t>ԱԺ</a:t>
            </a:r>
            <a:r>
              <a:rPr lang="en-US" sz="2400" dirty="0" smtClean="0"/>
              <a:t> </a:t>
            </a:r>
            <a:r>
              <a:rPr lang="en-US" sz="2400" dirty="0" err="1" smtClean="0"/>
              <a:t>իրավասու</a:t>
            </a:r>
            <a:r>
              <a:rPr lang="en-US" sz="2400" dirty="0" smtClean="0"/>
              <a:t> </a:t>
            </a:r>
            <a:r>
              <a:rPr lang="en-US" sz="2400" dirty="0" err="1" smtClean="0"/>
              <a:t>մշտական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հանձնաժողովը</a:t>
            </a:r>
            <a:r>
              <a:rPr lang="en-US" sz="2400" dirty="0" smtClean="0"/>
              <a:t> </a:t>
            </a:r>
            <a:r>
              <a:rPr lang="en-US" sz="2400" dirty="0" err="1" smtClean="0"/>
              <a:t>ուսումնասիրում</a:t>
            </a:r>
            <a:r>
              <a:rPr lang="en-US" sz="2400" dirty="0" smtClean="0"/>
              <a:t> է </a:t>
            </a:r>
            <a:r>
              <a:rPr lang="en-US" sz="2400" dirty="0" err="1" smtClean="0"/>
              <a:t>ՀՊ</a:t>
            </a:r>
            <a:r>
              <a:rPr lang="en-US" sz="2400" dirty="0" smtClean="0"/>
              <a:t> </a:t>
            </a:r>
            <a:r>
              <a:rPr lang="en-US" sz="2400" dirty="0" err="1" smtClean="0"/>
              <a:t>կողմից</a:t>
            </a:r>
            <a:r>
              <a:rPr lang="en-US" sz="2400" dirty="0" smtClean="0"/>
              <a:t> </a:t>
            </a:r>
            <a:r>
              <a:rPr lang="en-US" sz="2400" dirty="0" err="1" smtClean="0"/>
              <a:t>ԱԺ</a:t>
            </a:r>
            <a:r>
              <a:rPr lang="en-US" sz="2400" dirty="0" smtClean="0"/>
              <a:t> </a:t>
            </a:r>
            <a:r>
              <a:rPr lang="en-US" sz="2400" dirty="0" err="1" smtClean="0"/>
              <a:t>ներկայացրած</a:t>
            </a:r>
            <a:r>
              <a:rPr lang="en-US" sz="2400" dirty="0" smtClean="0"/>
              <a:t> </a:t>
            </a:r>
            <a:r>
              <a:rPr lang="en-US" sz="2400" dirty="0" err="1" smtClean="0"/>
              <a:t>ընթացիկ</a:t>
            </a:r>
            <a:r>
              <a:rPr lang="en-US" sz="2400" dirty="0" smtClean="0"/>
              <a:t> </a:t>
            </a:r>
            <a:r>
              <a:rPr lang="en-US" sz="2400" dirty="0" err="1" smtClean="0"/>
              <a:t>եզրակացությունները</a:t>
            </a:r>
            <a:r>
              <a:rPr lang="en-US" sz="2400" dirty="0" smtClean="0"/>
              <a:t> և </a:t>
            </a:r>
            <a:r>
              <a:rPr lang="en-US" sz="2400" dirty="0" err="1" smtClean="0"/>
              <a:t>հաշվեքննության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օբյեկտի</a:t>
            </a:r>
            <a:r>
              <a:rPr lang="en-US" sz="2400" dirty="0" smtClean="0"/>
              <a:t> </a:t>
            </a:r>
            <a:r>
              <a:rPr lang="en-US" sz="2400" dirty="0" err="1" smtClean="0"/>
              <a:t>կողմից</a:t>
            </a:r>
            <a:r>
              <a:rPr lang="en-US" sz="2400" dirty="0" smtClean="0"/>
              <a:t> </a:t>
            </a:r>
            <a:r>
              <a:rPr lang="en-US" sz="2400" dirty="0" err="1" smtClean="0"/>
              <a:t>դրանց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վերաբերյալ</a:t>
            </a:r>
            <a:r>
              <a:rPr lang="en-US" sz="2400" dirty="0" smtClean="0"/>
              <a:t> </a:t>
            </a:r>
            <a:r>
              <a:rPr lang="en-US" sz="2400" dirty="0" err="1" smtClean="0"/>
              <a:t>տրամադրված</a:t>
            </a:r>
            <a:r>
              <a:rPr lang="en-US" sz="2400" dirty="0" smtClean="0"/>
              <a:t> </a:t>
            </a:r>
            <a:r>
              <a:rPr lang="en-US" sz="2400" dirty="0" err="1" smtClean="0"/>
              <a:t>տեղեկատվությունը</a:t>
            </a:r>
            <a:r>
              <a:rPr lang="en-US" sz="2400" dirty="0" smtClean="0"/>
              <a:t>: </a:t>
            </a:r>
            <a:r>
              <a:rPr lang="en-US" sz="2400" dirty="0" err="1" smtClean="0"/>
              <a:t>Կարող</a:t>
            </a:r>
            <a:r>
              <a:rPr lang="en-US" sz="2400" dirty="0" smtClean="0"/>
              <a:t> է </a:t>
            </a:r>
            <a:r>
              <a:rPr lang="en-US" sz="2400" dirty="0" err="1" smtClean="0"/>
              <a:t>դրանց</a:t>
            </a:r>
            <a:r>
              <a:rPr lang="en-US" sz="2400" dirty="0" smtClean="0"/>
              <a:t> </a:t>
            </a:r>
            <a:r>
              <a:rPr lang="en-US" sz="2400" dirty="0" err="1" smtClean="0"/>
              <a:t>քննարկման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համար</a:t>
            </a:r>
            <a:r>
              <a:rPr lang="en-US" sz="2400" dirty="0" smtClean="0"/>
              <a:t> </a:t>
            </a:r>
            <a:r>
              <a:rPr lang="en-US" sz="2400" dirty="0" err="1" smtClean="0"/>
              <a:t>հրավիրել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հանձնաժողովի</a:t>
            </a:r>
            <a:r>
              <a:rPr lang="en-US" sz="2400" dirty="0" smtClean="0"/>
              <a:t> </a:t>
            </a:r>
            <a:r>
              <a:rPr lang="en-US" sz="2400" dirty="0" err="1" smtClean="0"/>
              <a:t>նիստ</a:t>
            </a:r>
            <a:r>
              <a:rPr lang="en-US" sz="2400" dirty="0" smtClean="0"/>
              <a:t> </a:t>
            </a:r>
            <a:r>
              <a:rPr lang="en-US" sz="2400" dirty="0" err="1" smtClean="0"/>
              <a:t>կամ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հանձնաժողովների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համատեղ</a:t>
            </a:r>
            <a:r>
              <a:rPr lang="en-US" sz="2400" dirty="0" smtClean="0"/>
              <a:t> </a:t>
            </a:r>
            <a:r>
              <a:rPr lang="en-US" sz="2400" dirty="0" err="1" smtClean="0"/>
              <a:t>նիստ</a:t>
            </a:r>
            <a:r>
              <a:rPr lang="en-US" sz="2400" dirty="0" smtClean="0"/>
              <a:t>, </a:t>
            </a:r>
            <a:r>
              <a:rPr lang="en-US" sz="2400" dirty="0" err="1" smtClean="0"/>
              <a:t>հրավիրելով</a:t>
            </a:r>
            <a:r>
              <a:rPr lang="en-US" sz="2400" dirty="0" smtClean="0"/>
              <a:t> </a:t>
            </a:r>
            <a:r>
              <a:rPr lang="en-US" sz="2400" dirty="0" err="1" smtClean="0"/>
              <a:t>ինչպես</a:t>
            </a:r>
            <a:r>
              <a:rPr lang="en-US" sz="2400" dirty="0" smtClean="0"/>
              <a:t> </a:t>
            </a:r>
            <a:r>
              <a:rPr lang="en-US" sz="2400" dirty="0" err="1" smtClean="0"/>
              <a:t>ՀՊ</a:t>
            </a:r>
            <a:r>
              <a:rPr lang="en-US" sz="2400" dirty="0" smtClean="0"/>
              <a:t>, </a:t>
            </a:r>
            <a:r>
              <a:rPr lang="en-US" sz="2400" dirty="0" err="1" smtClean="0"/>
              <a:t>այնպես</a:t>
            </a:r>
            <a:r>
              <a:rPr lang="en-US" sz="2400" dirty="0" smtClean="0"/>
              <a:t> </a:t>
            </a:r>
            <a:r>
              <a:rPr lang="en-US" sz="2400" dirty="0" err="1" smtClean="0"/>
              <a:t>էլ</a:t>
            </a:r>
            <a:r>
              <a:rPr lang="en-US" sz="2400" dirty="0" smtClean="0"/>
              <a:t> </a:t>
            </a:r>
            <a:r>
              <a:rPr lang="en-US" sz="2400" dirty="0" err="1" smtClean="0"/>
              <a:t>հաշվեքննության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օբյեկտի</a:t>
            </a:r>
            <a:r>
              <a:rPr lang="en-US" sz="2400" dirty="0" smtClean="0"/>
              <a:t> </a:t>
            </a:r>
            <a:r>
              <a:rPr lang="en-US" sz="2400" dirty="0" err="1" smtClean="0"/>
              <a:t>ներկայացուցիչներին</a:t>
            </a:r>
            <a:r>
              <a:rPr lang="en-US" sz="2400" dirty="0" smtClean="0"/>
              <a:t>: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68273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-244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en-US" sz="3600" smtClean="0">
                <a:solidFill>
                  <a:srgbClr val="FF0000"/>
                </a:solidFill>
              </a:rPr>
              <a:t>ԱԺ-ՀՊ համագործակցության ձևաչափը </a:t>
            </a:r>
            <a:endParaRPr lang="ru-RU" altLang="en-US" sz="360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8153400" cy="556260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     </a:t>
            </a:r>
            <a:r>
              <a:rPr lang="en-US" sz="2400" dirty="0" err="1" smtClean="0"/>
              <a:t>Աժ</a:t>
            </a:r>
            <a:r>
              <a:rPr lang="en-US" sz="2400" dirty="0" smtClean="0"/>
              <a:t> 6-րդ </a:t>
            </a:r>
            <a:r>
              <a:rPr lang="en-US" sz="2400" dirty="0" err="1" smtClean="0"/>
              <a:t>գումարման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առաջին</a:t>
            </a:r>
            <a:r>
              <a:rPr lang="en-US" sz="2400" dirty="0" smtClean="0"/>
              <a:t> </a:t>
            </a:r>
            <a:r>
              <a:rPr lang="en-US" sz="2400" dirty="0" err="1" smtClean="0"/>
              <a:t>նստաշրջանի</a:t>
            </a:r>
            <a:r>
              <a:rPr lang="en-US" sz="2400" dirty="0" smtClean="0"/>
              <a:t> </a:t>
            </a:r>
            <a:r>
              <a:rPr lang="en-US" sz="2400" dirty="0" err="1" smtClean="0"/>
              <a:t>առաջին</a:t>
            </a:r>
            <a:r>
              <a:rPr lang="en-US" sz="2400" dirty="0" smtClean="0"/>
              <a:t> </a:t>
            </a:r>
            <a:r>
              <a:rPr lang="en-US" sz="2400" dirty="0" err="1" smtClean="0"/>
              <a:t>նիստում</a:t>
            </a:r>
            <a:r>
              <a:rPr lang="en-US" sz="2400" dirty="0" smtClean="0"/>
              <a:t> </a:t>
            </a:r>
            <a:r>
              <a:rPr lang="en-US" sz="2400" dirty="0" err="1" smtClean="0"/>
              <a:t>ֆինանսավարկային</a:t>
            </a:r>
            <a:r>
              <a:rPr lang="en-US" sz="2400" dirty="0" smtClean="0"/>
              <a:t> և </a:t>
            </a:r>
            <a:r>
              <a:rPr lang="en-US" sz="2400" dirty="0" err="1" smtClean="0"/>
              <a:t>բյուջետային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հարցերի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մշտական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հանձնաժողովի</a:t>
            </a:r>
            <a:r>
              <a:rPr lang="en-US" sz="2400" dirty="0" smtClean="0"/>
              <a:t> </a:t>
            </a:r>
            <a:r>
              <a:rPr lang="en-US" sz="2400" dirty="0" err="1" smtClean="0"/>
              <a:t>գործառույթների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մեջ</a:t>
            </a:r>
            <a:r>
              <a:rPr lang="en-US" sz="2400" dirty="0" smtClean="0"/>
              <a:t> </a:t>
            </a:r>
            <a:r>
              <a:rPr lang="en-US" sz="2400" dirty="0" err="1" smtClean="0"/>
              <a:t>ավելացվեցին</a:t>
            </a:r>
            <a:r>
              <a:rPr lang="en-US" sz="2400" dirty="0" smtClean="0"/>
              <a:t> </a:t>
            </a:r>
            <a:r>
              <a:rPr lang="en-US" sz="2400" dirty="0" err="1" smtClean="0"/>
              <a:t>աուդիտ</a:t>
            </a:r>
            <a:r>
              <a:rPr lang="en-US" sz="2400" dirty="0" smtClean="0"/>
              <a:t> և </a:t>
            </a:r>
            <a:r>
              <a:rPr lang="en-US" sz="2400" dirty="0" err="1" smtClean="0"/>
              <a:t>հաշվեքննություն</a:t>
            </a:r>
            <a:r>
              <a:rPr lang="en-US" sz="2400" dirty="0" smtClean="0"/>
              <a:t> </a:t>
            </a:r>
            <a:r>
              <a:rPr lang="en-US" sz="2400" dirty="0" err="1" smtClean="0"/>
              <a:t>բառերը</a:t>
            </a:r>
            <a:r>
              <a:rPr lang="en-US" sz="2400" dirty="0" smtClean="0"/>
              <a:t>:  </a:t>
            </a:r>
            <a:r>
              <a:rPr lang="en-US" sz="2400" dirty="0" err="1" smtClean="0"/>
              <a:t>Այսինքն</a:t>
            </a:r>
            <a:r>
              <a:rPr lang="en-US" sz="2400" dirty="0" smtClean="0"/>
              <a:t> </a:t>
            </a:r>
            <a:r>
              <a:rPr lang="en-US" sz="2400" dirty="0" err="1" smtClean="0"/>
              <a:t>ըստ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վերը</a:t>
            </a:r>
            <a:r>
              <a:rPr lang="en-US" sz="2400" dirty="0" smtClean="0"/>
              <a:t> </a:t>
            </a:r>
            <a:r>
              <a:rPr lang="en-US" sz="2400" dirty="0" err="1" smtClean="0"/>
              <a:t>նշված</a:t>
            </a:r>
            <a:r>
              <a:rPr lang="en-US" sz="2400" dirty="0" smtClean="0"/>
              <a:t> </a:t>
            </a:r>
            <a:r>
              <a:rPr lang="en-US" sz="2400" dirty="0" err="1" smtClean="0"/>
              <a:t>դասակարգման</a:t>
            </a:r>
            <a:r>
              <a:rPr lang="en-US" sz="2400" dirty="0" smtClean="0"/>
              <a:t> ԱԺ-ՀՊ </a:t>
            </a:r>
            <a:r>
              <a:rPr lang="en-US" sz="2400" dirty="0" err="1" smtClean="0"/>
              <a:t>համագործակցության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իրականացումը</a:t>
            </a:r>
            <a:r>
              <a:rPr lang="en-US" sz="2400" dirty="0" smtClean="0"/>
              <a:t> </a:t>
            </a:r>
            <a:r>
              <a:rPr lang="en-US" sz="2400" dirty="0" err="1" smtClean="0"/>
              <a:t>դրվեց</a:t>
            </a:r>
            <a:r>
              <a:rPr lang="en-US" sz="2400" dirty="0" smtClean="0"/>
              <a:t> ԱԺ</a:t>
            </a:r>
            <a:r>
              <a:rPr lang="en-US" sz="2400" dirty="0"/>
              <a:t> </a:t>
            </a:r>
            <a:r>
              <a:rPr lang="en-US" sz="2400" dirty="0" err="1"/>
              <a:t>ֆինանսավարկային</a:t>
            </a:r>
            <a:r>
              <a:rPr lang="en-US" sz="2400" dirty="0"/>
              <a:t> և </a:t>
            </a:r>
            <a:r>
              <a:rPr lang="en-US" sz="2400" dirty="0" err="1"/>
              <a:t>բյուջետային</a:t>
            </a:r>
            <a:r>
              <a:rPr lang="en-US" sz="2400" dirty="0"/>
              <a:t> </a:t>
            </a:r>
            <a:r>
              <a:rPr lang="en-US" sz="2400" dirty="0" err="1"/>
              <a:t>հարցերի</a:t>
            </a:r>
            <a:r>
              <a:rPr lang="en-US" sz="2400" dirty="0"/>
              <a:t> </a:t>
            </a:r>
            <a:r>
              <a:rPr lang="en-US" sz="2400" dirty="0" err="1"/>
              <a:t>մշտական</a:t>
            </a:r>
            <a:r>
              <a:rPr lang="en-US" sz="2400" dirty="0"/>
              <a:t> </a:t>
            </a:r>
            <a:r>
              <a:rPr lang="en-US" sz="2400" dirty="0" err="1" smtClean="0"/>
              <a:t>հանձնաժողովի</a:t>
            </a:r>
            <a:r>
              <a:rPr lang="en-US" sz="2400" dirty="0" smtClean="0"/>
              <a:t> </a:t>
            </a:r>
            <a:r>
              <a:rPr lang="en-US" sz="2400" dirty="0" err="1" smtClean="0"/>
              <a:t>վրա</a:t>
            </a:r>
            <a:r>
              <a:rPr lang="en-US" sz="2400" dirty="0" smtClean="0"/>
              <a:t>: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2400" dirty="0" smtClean="0"/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      </a:t>
            </a:r>
            <a:r>
              <a:rPr lang="en-US" sz="2400" dirty="0" err="1" smtClean="0"/>
              <a:t>Աժ</a:t>
            </a:r>
            <a:r>
              <a:rPr lang="en-US" sz="2400" dirty="0" smtClean="0"/>
              <a:t> </a:t>
            </a:r>
            <a:r>
              <a:rPr lang="en-US" sz="2400" dirty="0" err="1" smtClean="0"/>
              <a:t>կանոնակարգի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համաձայն</a:t>
            </a:r>
            <a:r>
              <a:rPr lang="en-US" sz="2400" dirty="0" smtClean="0"/>
              <a:t> </a:t>
            </a:r>
            <a:r>
              <a:rPr lang="en-US" sz="2400" dirty="0" err="1" smtClean="0"/>
              <a:t>մշտական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հանձնաժողովն</a:t>
            </a:r>
            <a:r>
              <a:rPr lang="en-US" sz="2400" dirty="0" smtClean="0"/>
              <a:t> </a:t>
            </a:r>
            <a:r>
              <a:rPr lang="en-US" sz="2400" dirty="0" err="1" smtClean="0"/>
              <a:t>իր</a:t>
            </a:r>
            <a:r>
              <a:rPr lang="en-US" sz="2400" dirty="0" smtClean="0"/>
              <a:t> </a:t>
            </a:r>
            <a:r>
              <a:rPr lang="en-US" sz="2400" dirty="0" err="1" smtClean="0"/>
              <a:t>իրավասության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շրջանակում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կարող</a:t>
            </a:r>
            <a:r>
              <a:rPr lang="en-US" sz="2400" dirty="0" smtClean="0"/>
              <a:t> է </a:t>
            </a:r>
            <a:r>
              <a:rPr lang="en-US" sz="2400" dirty="0" err="1" smtClean="0"/>
              <a:t>ստեղծել</a:t>
            </a:r>
            <a:r>
              <a:rPr lang="en-US" sz="2400" dirty="0" smtClean="0"/>
              <a:t> </a:t>
            </a:r>
            <a:r>
              <a:rPr lang="en-US" sz="2400" dirty="0" err="1" smtClean="0"/>
              <a:t>ենթահանձնաժողով</a:t>
            </a:r>
            <a:r>
              <a:rPr lang="en-US" sz="2400" dirty="0" smtClean="0"/>
              <a:t>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      ԱԺ </a:t>
            </a:r>
            <a:r>
              <a:rPr lang="en-US" sz="2400" dirty="0" err="1" smtClean="0"/>
              <a:t>ֆվբ</a:t>
            </a:r>
            <a:r>
              <a:rPr lang="en-US" sz="2400" dirty="0" smtClean="0"/>
              <a:t> </a:t>
            </a:r>
            <a:r>
              <a:rPr lang="en-US" sz="2400" dirty="0" err="1" smtClean="0"/>
              <a:t>հարցերի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մշտական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հանձնաժողովը</a:t>
            </a:r>
            <a:r>
              <a:rPr lang="en-US" sz="2400" dirty="0" smtClean="0"/>
              <a:t> </a:t>
            </a:r>
            <a:r>
              <a:rPr lang="en-US" sz="2400" dirty="0" err="1" smtClean="0"/>
              <a:t>իր</a:t>
            </a:r>
            <a:r>
              <a:rPr lang="en-US" sz="2400" dirty="0" smtClean="0"/>
              <a:t> </a:t>
            </a:r>
            <a:r>
              <a:rPr lang="en-US" sz="2400" dirty="0" err="1" smtClean="0"/>
              <a:t>սեպտեմբերի</a:t>
            </a:r>
            <a:r>
              <a:rPr lang="en-US" sz="2400" dirty="0" smtClean="0"/>
              <a:t> 28-ի </a:t>
            </a:r>
            <a:r>
              <a:rPr lang="en-US" sz="2400" dirty="0" err="1" smtClean="0"/>
              <a:t>նիստում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ստեղծեց</a:t>
            </a:r>
            <a:r>
              <a:rPr lang="en-US" sz="2400" dirty="0" smtClean="0"/>
              <a:t> </a:t>
            </a:r>
            <a:r>
              <a:rPr lang="en-US" sz="2400" dirty="0" err="1" smtClean="0"/>
              <a:t>հաշվեքննության</a:t>
            </a:r>
            <a:r>
              <a:rPr lang="en-US" sz="2400" dirty="0" smtClean="0"/>
              <a:t> և </a:t>
            </a:r>
            <a:r>
              <a:rPr lang="en-US" sz="2400" dirty="0" err="1" smtClean="0"/>
              <a:t>աուդիտի</a:t>
            </a:r>
            <a:r>
              <a:rPr lang="en-US" sz="2400" dirty="0" smtClean="0"/>
              <a:t> </a:t>
            </a:r>
            <a:r>
              <a:rPr lang="en-US" sz="2400" dirty="0" err="1" smtClean="0"/>
              <a:t>ենթահանձնաժողով</a:t>
            </a:r>
            <a:r>
              <a:rPr lang="en-US" sz="2400" dirty="0" smtClean="0"/>
              <a:t>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35567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ԱԺ-ՀՊ </a:t>
            </a:r>
            <a:r>
              <a:rPr lang="en-US" dirty="0" err="1" smtClean="0">
                <a:solidFill>
                  <a:srgbClr val="FF0000"/>
                </a:solidFill>
              </a:rPr>
              <a:t>համագործակցության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անհրաժեշտ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պայմանը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ԱԺ-ՀՊ </a:t>
            </a:r>
            <a:r>
              <a:rPr lang="en-US" sz="2000" dirty="0" err="1" smtClean="0"/>
              <a:t>արդյունավետ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համագործակցության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անհրաժեշտ</a:t>
            </a:r>
            <a:r>
              <a:rPr lang="en-US" sz="2000" dirty="0" smtClean="0"/>
              <a:t> </a:t>
            </a:r>
            <a:r>
              <a:rPr lang="en-US" sz="2000" dirty="0" err="1" smtClean="0"/>
              <a:t>պայմանը</a:t>
            </a:r>
            <a:r>
              <a:rPr lang="en-US" sz="2000" dirty="0" smtClean="0"/>
              <a:t> </a:t>
            </a:r>
            <a:r>
              <a:rPr lang="en-US" sz="2000" dirty="0" err="1" smtClean="0"/>
              <a:t>այդ</a:t>
            </a:r>
            <a:r>
              <a:rPr lang="en-US" sz="2000" dirty="0" smtClean="0"/>
              <a:t> </a:t>
            </a:r>
            <a:r>
              <a:rPr lang="en-US" sz="2000" dirty="0" err="1" smtClean="0"/>
              <a:t>երկու</a:t>
            </a:r>
            <a:r>
              <a:rPr lang="en-US" sz="2000" dirty="0" smtClean="0"/>
              <a:t> </a:t>
            </a:r>
            <a:r>
              <a:rPr lang="en-US" sz="2000" dirty="0" err="1" smtClean="0"/>
              <a:t>մարմինների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մոտ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համագործակցության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նկատմամբ</a:t>
            </a:r>
            <a:r>
              <a:rPr lang="en-US" sz="2000" dirty="0" smtClean="0"/>
              <a:t> </a:t>
            </a:r>
            <a:r>
              <a:rPr lang="en-US" sz="2000" dirty="0" err="1" smtClean="0"/>
              <a:t>գիտակցված</a:t>
            </a:r>
            <a:r>
              <a:rPr lang="en-US" sz="2000" dirty="0" smtClean="0"/>
              <a:t> </a:t>
            </a:r>
            <a:r>
              <a:rPr lang="en-US" sz="2000" dirty="0" err="1" smtClean="0"/>
              <a:t>պահանջարկի</a:t>
            </a:r>
            <a:r>
              <a:rPr lang="en-US" sz="2000" dirty="0" smtClean="0"/>
              <a:t> </a:t>
            </a:r>
            <a:r>
              <a:rPr lang="en-US" sz="2000" dirty="0" err="1" smtClean="0"/>
              <a:t>առկայությունն</a:t>
            </a:r>
            <a:r>
              <a:rPr lang="en-US" sz="2000" dirty="0" smtClean="0"/>
              <a:t> է:</a:t>
            </a:r>
          </a:p>
          <a:p>
            <a:r>
              <a:rPr lang="en-US" sz="2000" dirty="0" err="1" smtClean="0"/>
              <a:t>Ժողովրդավարական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ավանդույթներ</a:t>
            </a:r>
            <a:r>
              <a:rPr lang="en-US" sz="2000" dirty="0" smtClean="0"/>
              <a:t> </a:t>
            </a:r>
            <a:r>
              <a:rPr lang="en-US" sz="2000" dirty="0" err="1" smtClean="0"/>
              <a:t>ունեցող</a:t>
            </a:r>
            <a:r>
              <a:rPr lang="en-US" sz="2000" dirty="0" smtClean="0"/>
              <a:t> </a:t>
            </a:r>
            <a:r>
              <a:rPr lang="en-US" sz="2000" dirty="0" err="1" smtClean="0"/>
              <a:t>երկրներում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այդպիսի</a:t>
            </a:r>
            <a:r>
              <a:rPr lang="en-US" sz="2000" dirty="0" smtClean="0"/>
              <a:t> </a:t>
            </a:r>
            <a:r>
              <a:rPr lang="en-US" sz="2000" dirty="0" err="1" smtClean="0"/>
              <a:t>պահանջարկը</a:t>
            </a:r>
            <a:r>
              <a:rPr lang="en-US" sz="2000" dirty="0" smtClean="0"/>
              <a:t> </a:t>
            </a:r>
            <a:r>
              <a:rPr lang="en-US" sz="2000" dirty="0" err="1" smtClean="0"/>
              <a:t>առկա</a:t>
            </a:r>
            <a:r>
              <a:rPr lang="en-US" sz="2000" dirty="0" smtClean="0"/>
              <a:t> է </a:t>
            </a:r>
            <a:r>
              <a:rPr lang="en-US" sz="2000" dirty="0" err="1" smtClean="0"/>
              <a:t>ինքնին</a:t>
            </a:r>
            <a:r>
              <a:rPr lang="en-US" sz="2000" dirty="0" smtClean="0"/>
              <a:t>, </a:t>
            </a:r>
            <a:r>
              <a:rPr lang="en-US" sz="2000" dirty="0" err="1" smtClean="0"/>
              <a:t>ավանդույթի</a:t>
            </a:r>
            <a:r>
              <a:rPr lang="en-US" sz="2000" dirty="0" smtClean="0"/>
              <a:t> </a:t>
            </a:r>
            <a:r>
              <a:rPr lang="en-US" sz="2000" dirty="0" err="1" smtClean="0"/>
              <a:t>ուժով</a:t>
            </a:r>
            <a:r>
              <a:rPr lang="en-US" sz="2000" dirty="0" smtClean="0"/>
              <a:t>, </a:t>
            </a:r>
            <a:r>
              <a:rPr lang="en-US" sz="2000" dirty="0" err="1" smtClean="0"/>
              <a:t>հաճախ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առանց</a:t>
            </a:r>
            <a:r>
              <a:rPr lang="en-US" sz="2000" dirty="0" smtClean="0"/>
              <a:t> </a:t>
            </a:r>
            <a:r>
              <a:rPr lang="en-US" sz="2000" dirty="0" err="1" smtClean="0"/>
              <a:t>որևէ</a:t>
            </a:r>
            <a:r>
              <a:rPr lang="en-US" sz="2000" dirty="0" smtClean="0"/>
              <a:t> </a:t>
            </a:r>
            <a:r>
              <a:rPr lang="en-US" sz="2000" dirty="0" err="1" smtClean="0"/>
              <a:t>իրավական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կարգավորման</a:t>
            </a:r>
            <a:r>
              <a:rPr lang="en-US" sz="2000" dirty="0" smtClean="0"/>
              <a:t>:</a:t>
            </a:r>
          </a:p>
          <a:p>
            <a:r>
              <a:rPr lang="en-US" sz="2000" dirty="0" err="1" smtClean="0"/>
              <a:t>Մեզ</a:t>
            </a:r>
            <a:r>
              <a:rPr lang="en-US" sz="2000" dirty="0" smtClean="0"/>
              <a:t> </a:t>
            </a:r>
            <a:r>
              <a:rPr lang="en-US" sz="2000" dirty="0" err="1" smtClean="0"/>
              <a:t>մոտ</a:t>
            </a:r>
            <a:r>
              <a:rPr lang="en-US" sz="2000" dirty="0" smtClean="0"/>
              <a:t> </a:t>
            </a:r>
            <a:r>
              <a:rPr lang="en-US" sz="2000" dirty="0" err="1" smtClean="0"/>
              <a:t>այդպիսի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համագործակցության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նկատմամբ</a:t>
            </a:r>
            <a:r>
              <a:rPr lang="en-US" sz="2000" dirty="0" smtClean="0"/>
              <a:t> </a:t>
            </a:r>
            <a:r>
              <a:rPr lang="en-US" sz="2000" dirty="0" err="1" smtClean="0"/>
              <a:t>գիտակցված</a:t>
            </a:r>
            <a:r>
              <a:rPr lang="en-US" sz="2000" dirty="0" smtClean="0"/>
              <a:t> </a:t>
            </a:r>
            <a:r>
              <a:rPr lang="en-US" sz="2000" dirty="0" err="1" smtClean="0"/>
              <a:t>պահանջարկը</a:t>
            </a:r>
            <a:r>
              <a:rPr lang="en-US" sz="2000" dirty="0" smtClean="0"/>
              <a:t> </a:t>
            </a:r>
            <a:r>
              <a:rPr lang="en-US" sz="2000" dirty="0" err="1" smtClean="0"/>
              <a:t>կառաջանա</a:t>
            </a:r>
            <a:r>
              <a:rPr lang="en-US" sz="2000" dirty="0" smtClean="0"/>
              <a:t> </a:t>
            </a:r>
            <a:r>
              <a:rPr lang="en-US" sz="2000" dirty="0" err="1" smtClean="0"/>
              <a:t>ոչ</a:t>
            </a:r>
            <a:r>
              <a:rPr lang="en-US" sz="2000" dirty="0" smtClean="0"/>
              <a:t> </a:t>
            </a:r>
            <a:r>
              <a:rPr lang="en-US" sz="2000" dirty="0" err="1" smtClean="0"/>
              <a:t>միանգամից</a:t>
            </a:r>
            <a:r>
              <a:rPr lang="en-US" sz="2000" dirty="0" smtClean="0"/>
              <a:t>: </a:t>
            </a:r>
            <a:r>
              <a:rPr lang="en-US" sz="2000" dirty="0" err="1" smtClean="0"/>
              <a:t>Սկզբում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այդպիսի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համագործակցությունը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որոշ</a:t>
            </a:r>
            <a:r>
              <a:rPr lang="en-US" sz="2000" dirty="0" smtClean="0"/>
              <a:t> </a:t>
            </a:r>
            <a:r>
              <a:rPr lang="en-US" sz="2000" dirty="0" err="1" smtClean="0"/>
              <a:t>շրջանակներում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նույնիսկ</a:t>
            </a:r>
            <a:r>
              <a:rPr lang="en-US" sz="2000" dirty="0" smtClean="0"/>
              <a:t> </a:t>
            </a:r>
            <a:r>
              <a:rPr lang="en-US" sz="2000" dirty="0" err="1" smtClean="0"/>
              <a:t>կարող</a:t>
            </a:r>
            <a:r>
              <a:rPr lang="en-US" sz="2000" dirty="0" smtClean="0"/>
              <a:t> է </a:t>
            </a:r>
            <a:r>
              <a:rPr lang="en-US" sz="2000" dirty="0" err="1" smtClean="0"/>
              <a:t>դիտվել</a:t>
            </a:r>
            <a:r>
              <a:rPr lang="en-US" sz="2000" dirty="0" smtClean="0"/>
              <a:t> </a:t>
            </a:r>
            <a:r>
              <a:rPr lang="en-US" sz="2000" dirty="0" err="1" smtClean="0"/>
              <a:t>որպես</a:t>
            </a:r>
            <a:r>
              <a:rPr lang="en-US" sz="2000" dirty="0" smtClean="0"/>
              <a:t> </a:t>
            </a:r>
            <a:r>
              <a:rPr lang="en-US" sz="2000" dirty="0" err="1" smtClean="0"/>
              <a:t>Բարձրագույն</a:t>
            </a:r>
            <a:r>
              <a:rPr lang="en-US" sz="2000" dirty="0" smtClean="0"/>
              <a:t> </a:t>
            </a:r>
            <a:r>
              <a:rPr lang="en-US" sz="2000" dirty="0" err="1" smtClean="0"/>
              <a:t>աուդիտորական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անկախ</a:t>
            </a:r>
            <a:r>
              <a:rPr lang="en-US" sz="2000" dirty="0" smtClean="0"/>
              <a:t> </a:t>
            </a:r>
            <a:r>
              <a:rPr lang="en-US" sz="2000" dirty="0" err="1" smtClean="0"/>
              <a:t>մարմնի</a:t>
            </a:r>
            <a:r>
              <a:rPr lang="en-US" sz="2000" dirty="0" smtClean="0"/>
              <a:t> </a:t>
            </a:r>
            <a:r>
              <a:rPr lang="en-US" sz="2000" dirty="0" err="1" smtClean="0"/>
              <a:t>անկախության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խաթարման</a:t>
            </a:r>
            <a:r>
              <a:rPr lang="en-US" sz="2000" dirty="0" smtClean="0"/>
              <a:t> </a:t>
            </a:r>
            <a:r>
              <a:rPr lang="en-US" sz="2000" dirty="0" err="1" smtClean="0"/>
              <a:t>դրսևորում</a:t>
            </a:r>
            <a:r>
              <a:rPr lang="en-US" sz="2000" dirty="0" smtClean="0"/>
              <a:t>: </a:t>
            </a:r>
          </a:p>
          <a:p>
            <a:r>
              <a:rPr lang="en-US" sz="2000" dirty="0" err="1" smtClean="0"/>
              <a:t>Խորհրդարանը</a:t>
            </a:r>
            <a:r>
              <a:rPr lang="en-US" sz="2000" dirty="0" smtClean="0"/>
              <a:t> </a:t>
            </a:r>
            <a:r>
              <a:rPr lang="en-US" sz="2000" dirty="0" err="1" smtClean="0"/>
              <a:t>այս</a:t>
            </a:r>
            <a:r>
              <a:rPr lang="en-US" sz="2000" dirty="0" smtClean="0"/>
              <a:t> </a:t>
            </a:r>
            <a:r>
              <a:rPr lang="en-US" sz="2000" dirty="0" err="1" smtClean="0"/>
              <a:t>մտայնության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փարատման</a:t>
            </a:r>
            <a:r>
              <a:rPr lang="en-US" sz="2000" dirty="0" smtClean="0"/>
              <a:t> </a:t>
            </a:r>
            <a:r>
              <a:rPr lang="en-US" sz="2000" dirty="0" err="1" smtClean="0"/>
              <a:t>առումով</a:t>
            </a:r>
            <a:r>
              <a:rPr lang="en-US" sz="2000" dirty="0" smtClean="0"/>
              <a:t> </a:t>
            </a:r>
            <a:r>
              <a:rPr lang="en-US" sz="2000" dirty="0" err="1" smtClean="0"/>
              <a:t>պետք</a:t>
            </a:r>
            <a:r>
              <a:rPr lang="en-US" sz="2000" dirty="0" smtClean="0"/>
              <a:t> է </a:t>
            </a:r>
            <a:r>
              <a:rPr lang="en-US" sz="2000" dirty="0" err="1" smtClean="0"/>
              <a:t>լինի</a:t>
            </a:r>
            <a:r>
              <a:rPr lang="en-US" sz="2000" dirty="0" smtClean="0"/>
              <a:t> </a:t>
            </a:r>
            <a:r>
              <a:rPr lang="en-US" sz="2000" dirty="0" err="1" smtClean="0"/>
              <a:t>խիստ</a:t>
            </a:r>
            <a:r>
              <a:rPr lang="en-US" sz="2000" dirty="0" smtClean="0"/>
              <a:t> </a:t>
            </a:r>
            <a:r>
              <a:rPr lang="en-US" sz="2000" dirty="0" err="1" smtClean="0"/>
              <a:t>սկզբունքային</a:t>
            </a:r>
            <a:r>
              <a:rPr lang="en-US" sz="2000" dirty="0" smtClean="0"/>
              <a:t> և </a:t>
            </a:r>
            <a:r>
              <a:rPr lang="en-US" sz="2000" dirty="0" err="1" smtClean="0"/>
              <a:t>պրակտիկ</a:t>
            </a:r>
            <a:r>
              <a:rPr lang="en-US" sz="2000" dirty="0" smtClean="0"/>
              <a:t> </a:t>
            </a:r>
            <a:r>
              <a:rPr lang="en-US" sz="2000" dirty="0" err="1" smtClean="0"/>
              <a:t>քայլերով</a:t>
            </a:r>
            <a:r>
              <a:rPr lang="en-US" sz="2000" dirty="0" smtClean="0"/>
              <a:t> </a:t>
            </a:r>
            <a:r>
              <a:rPr lang="en-US" sz="2000" dirty="0" err="1" smtClean="0"/>
              <a:t>պետք</a:t>
            </a:r>
            <a:r>
              <a:rPr lang="en-US" sz="2000" dirty="0" smtClean="0"/>
              <a:t> է </a:t>
            </a:r>
            <a:r>
              <a:rPr lang="en-US" sz="2000" dirty="0" err="1" smtClean="0"/>
              <a:t>ցույց</a:t>
            </a:r>
            <a:r>
              <a:rPr lang="en-US" sz="2000" dirty="0" smtClean="0"/>
              <a:t> </a:t>
            </a:r>
            <a:r>
              <a:rPr lang="en-US" sz="2000" dirty="0" err="1" smtClean="0"/>
              <a:t>տա</a:t>
            </a:r>
            <a:r>
              <a:rPr lang="en-US" sz="2000" dirty="0" smtClean="0"/>
              <a:t>, </a:t>
            </a:r>
            <a:r>
              <a:rPr lang="en-US" sz="2000" dirty="0" err="1" smtClean="0"/>
              <a:t>որ</a:t>
            </a:r>
            <a:r>
              <a:rPr lang="en-US" sz="2000" dirty="0" smtClean="0"/>
              <a:t> </a:t>
            </a:r>
            <a:r>
              <a:rPr lang="en-US" sz="2000" dirty="0" err="1" smtClean="0"/>
              <a:t>այդպիսի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համագործակցությունը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ոչ</a:t>
            </a:r>
            <a:r>
              <a:rPr lang="en-US" sz="2000" dirty="0" smtClean="0"/>
              <a:t> </a:t>
            </a:r>
            <a:r>
              <a:rPr lang="en-US" sz="2000" dirty="0" err="1" smtClean="0"/>
              <a:t>միայն</a:t>
            </a:r>
            <a:r>
              <a:rPr lang="en-US" sz="2000" dirty="0" smtClean="0"/>
              <a:t> </a:t>
            </a:r>
            <a:r>
              <a:rPr lang="en-US" sz="2000" dirty="0" err="1" smtClean="0"/>
              <a:t>չի</a:t>
            </a:r>
            <a:r>
              <a:rPr lang="en-US" sz="2000" dirty="0" smtClean="0"/>
              <a:t> </a:t>
            </a:r>
            <a:r>
              <a:rPr lang="en-US" sz="2000" dirty="0" err="1" smtClean="0"/>
              <a:t>խաթարում</a:t>
            </a:r>
            <a:r>
              <a:rPr lang="en-US" sz="2000" dirty="0" smtClean="0"/>
              <a:t> ՀՊ </a:t>
            </a:r>
            <a:r>
              <a:rPr lang="en-US" sz="2000" dirty="0" err="1" smtClean="0"/>
              <a:t>անկախությունը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այլ</a:t>
            </a:r>
            <a:r>
              <a:rPr lang="en-US" sz="2000" dirty="0" smtClean="0"/>
              <a:t> </a:t>
            </a:r>
            <a:r>
              <a:rPr lang="en-US" sz="2000" dirty="0" err="1" smtClean="0"/>
              <a:t>ամենաարդյունավետ</a:t>
            </a:r>
            <a:r>
              <a:rPr lang="en-US" sz="2000" dirty="0" smtClean="0"/>
              <a:t> </a:t>
            </a:r>
            <a:r>
              <a:rPr lang="en-US" sz="2000" dirty="0" err="1" smtClean="0"/>
              <a:t>ճանապարհն</a:t>
            </a:r>
            <a:r>
              <a:rPr lang="en-US" sz="2000" dirty="0" smtClean="0"/>
              <a:t> է ՀՊ </a:t>
            </a:r>
            <a:r>
              <a:rPr lang="en-US" sz="2000" dirty="0" err="1" smtClean="0"/>
              <a:t>աշխատանքների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արդյունքների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կենսագործման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համար</a:t>
            </a:r>
            <a:r>
              <a:rPr lang="en-US" sz="2000" dirty="0" smtClean="0"/>
              <a:t> : 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27170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Աժ</a:t>
            </a:r>
            <a:r>
              <a:rPr lang="en-US" sz="3200" dirty="0" smtClean="0">
                <a:solidFill>
                  <a:srgbClr val="FF0000"/>
                </a:solidFill>
              </a:rPr>
              <a:t>-ՀՊ </a:t>
            </a:r>
            <a:r>
              <a:rPr lang="en-US" sz="3200" dirty="0" err="1" smtClean="0">
                <a:solidFill>
                  <a:srgbClr val="FF0000"/>
                </a:solidFill>
              </a:rPr>
              <a:t>համագործակցության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մեկ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պրակտիկ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հարց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638800"/>
          </a:xfrm>
        </p:spPr>
        <p:txBody>
          <a:bodyPr>
            <a:normAutofit lnSpcReduction="10000"/>
          </a:bodyPr>
          <a:lstStyle/>
          <a:p>
            <a:r>
              <a:rPr lang="en-US" sz="2000" dirty="0" err="1" smtClean="0"/>
              <a:t>Միջազգային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փորձում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Խորհրդարան</a:t>
            </a:r>
            <a:r>
              <a:rPr lang="en-US" sz="2000" dirty="0" smtClean="0"/>
              <a:t>-ԲԱՄ </a:t>
            </a:r>
            <a:r>
              <a:rPr lang="en-US" sz="2000" dirty="0" err="1" smtClean="0"/>
              <a:t>համագործակցության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առավել</a:t>
            </a:r>
            <a:r>
              <a:rPr lang="en-US" sz="2000" dirty="0" smtClean="0"/>
              <a:t> </a:t>
            </a:r>
            <a:r>
              <a:rPr lang="en-US" sz="2000" dirty="0" err="1" smtClean="0"/>
              <a:t>հաճախ</a:t>
            </a:r>
            <a:r>
              <a:rPr lang="en-US" sz="2000" dirty="0" smtClean="0"/>
              <a:t> </a:t>
            </a:r>
            <a:r>
              <a:rPr lang="en-US" sz="2000" dirty="0" err="1" smtClean="0"/>
              <a:t>հանդիպող</a:t>
            </a:r>
            <a:r>
              <a:rPr lang="en-US" sz="2000" dirty="0" smtClean="0"/>
              <a:t> </a:t>
            </a:r>
            <a:r>
              <a:rPr lang="en-US" sz="2000" dirty="0" err="1" smtClean="0"/>
              <a:t>դրսևորումը</a:t>
            </a:r>
            <a:r>
              <a:rPr lang="en-US" sz="2000" dirty="0" smtClean="0"/>
              <a:t> ԲԱՄ </a:t>
            </a:r>
            <a:r>
              <a:rPr lang="en-US" sz="2000" dirty="0" err="1" smtClean="0"/>
              <a:t>կողմից</a:t>
            </a:r>
            <a:r>
              <a:rPr lang="en-US" sz="2000" dirty="0" smtClean="0"/>
              <a:t> </a:t>
            </a:r>
            <a:r>
              <a:rPr lang="en-US" sz="2000" dirty="0" err="1" smtClean="0"/>
              <a:t>Խորհրդարան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ներկայացվող</a:t>
            </a:r>
            <a:r>
              <a:rPr lang="en-US" sz="2000" dirty="0" smtClean="0"/>
              <a:t> </a:t>
            </a:r>
            <a:r>
              <a:rPr lang="en-US" sz="2000" dirty="0" err="1" smtClean="0"/>
              <a:t>եզրակացությունների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քննարկումներն</a:t>
            </a:r>
            <a:r>
              <a:rPr lang="en-US" sz="2000" dirty="0" smtClean="0"/>
              <a:t> </a:t>
            </a:r>
            <a:r>
              <a:rPr lang="en-US" sz="2000" dirty="0" err="1" smtClean="0"/>
              <a:t>են</a:t>
            </a:r>
            <a:r>
              <a:rPr lang="en-US" sz="2000" dirty="0" smtClean="0"/>
              <a:t> </a:t>
            </a:r>
            <a:r>
              <a:rPr lang="en-US" sz="2000" dirty="0" err="1" smtClean="0"/>
              <a:t>Խորհրդարան</a:t>
            </a:r>
            <a:r>
              <a:rPr lang="en-US" sz="2000" dirty="0" smtClean="0"/>
              <a:t>-ԲԱՄ </a:t>
            </a:r>
            <a:r>
              <a:rPr lang="en-US" sz="2000" dirty="0" err="1" smtClean="0"/>
              <a:t>համագործակցության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մարմնում</a:t>
            </a:r>
            <a:r>
              <a:rPr lang="en-US" sz="2000" dirty="0" smtClean="0"/>
              <a:t>:</a:t>
            </a:r>
          </a:p>
          <a:p>
            <a:r>
              <a:rPr lang="en-US" sz="2000" dirty="0" err="1" smtClean="0"/>
              <a:t>Այդ</a:t>
            </a:r>
            <a:r>
              <a:rPr lang="en-US" sz="2000" dirty="0" smtClean="0"/>
              <a:t> </a:t>
            </a:r>
            <a:r>
              <a:rPr lang="en-US" sz="2000" dirty="0" err="1" smtClean="0"/>
              <a:t>քննարկումները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առավել</a:t>
            </a:r>
            <a:r>
              <a:rPr lang="en-US" sz="2000" dirty="0" smtClean="0"/>
              <a:t> </a:t>
            </a:r>
            <a:r>
              <a:rPr lang="en-US" sz="2000" dirty="0" err="1" smtClean="0"/>
              <a:t>արդյունավետ</a:t>
            </a:r>
            <a:r>
              <a:rPr lang="en-US" sz="2000" dirty="0" smtClean="0"/>
              <a:t> </a:t>
            </a:r>
            <a:r>
              <a:rPr lang="en-US" sz="2000" dirty="0" err="1" smtClean="0"/>
              <a:t>դարձնելու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համար</a:t>
            </a:r>
            <a:r>
              <a:rPr lang="en-US" sz="2000" dirty="0" smtClean="0"/>
              <a:t> </a:t>
            </a:r>
            <a:r>
              <a:rPr lang="en-US" sz="2000" dirty="0" err="1" smtClean="0"/>
              <a:t>սովորաբար</a:t>
            </a:r>
            <a:r>
              <a:rPr lang="en-US" sz="2000" dirty="0" smtClean="0"/>
              <a:t> ԲԱՄ </a:t>
            </a:r>
            <a:r>
              <a:rPr lang="en-US" sz="2000" dirty="0" err="1" smtClean="0"/>
              <a:t>ղեկավարը</a:t>
            </a:r>
            <a:r>
              <a:rPr lang="en-US" sz="2000" dirty="0" smtClean="0"/>
              <a:t> և </a:t>
            </a:r>
            <a:r>
              <a:rPr lang="en-US" sz="2000" dirty="0" err="1" smtClean="0"/>
              <a:t>Խորհրդարան</a:t>
            </a:r>
            <a:r>
              <a:rPr lang="en-US" sz="2000" dirty="0" smtClean="0"/>
              <a:t>-ԲԱՄ </a:t>
            </a:r>
            <a:r>
              <a:rPr lang="en-US" sz="2000" dirty="0" err="1" smtClean="0"/>
              <a:t>համագործակցության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մարմնի</a:t>
            </a:r>
            <a:r>
              <a:rPr lang="en-US" sz="2000" dirty="0" smtClean="0"/>
              <a:t> </a:t>
            </a:r>
            <a:r>
              <a:rPr lang="en-US" sz="2000" dirty="0" err="1" smtClean="0"/>
              <a:t>ղեկավարը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համատեղ</a:t>
            </a:r>
            <a:r>
              <a:rPr lang="en-US" sz="2000" dirty="0" smtClean="0"/>
              <a:t> </a:t>
            </a:r>
            <a:r>
              <a:rPr lang="en-US" sz="2000" dirty="0" err="1" smtClean="0"/>
              <a:t>հուշագիր</a:t>
            </a:r>
            <a:r>
              <a:rPr lang="en-US" sz="2000" dirty="0" smtClean="0"/>
              <a:t> </a:t>
            </a:r>
            <a:r>
              <a:rPr lang="en-US" sz="2000" dirty="0" err="1" smtClean="0"/>
              <a:t>են</a:t>
            </a:r>
            <a:r>
              <a:rPr lang="en-US" sz="2000" dirty="0" smtClean="0"/>
              <a:t> </a:t>
            </a:r>
            <a:r>
              <a:rPr lang="en-US" sz="2000" dirty="0" err="1" smtClean="0"/>
              <a:t>ստորագրում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առաջիկա</a:t>
            </a:r>
            <a:r>
              <a:rPr lang="en-US" sz="2000" dirty="0" smtClean="0"/>
              <a:t> </a:t>
            </a:r>
            <a:r>
              <a:rPr lang="en-US" sz="2000" dirty="0" err="1" smtClean="0"/>
              <a:t>եռամսյակում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Խորհրդարան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ներկայացվող</a:t>
            </a:r>
            <a:r>
              <a:rPr lang="en-US" sz="2000" dirty="0" smtClean="0"/>
              <a:t> </a:t>
            </a:r>
            <a:r>
              <a:rPr lang="en-US" sz="2000" dirty="0" err="1" smtClean="0"/>
              <a:t>եզրակացությունների</a:t>
            </a:r>
            <a:r>
              <a:rPr lang="en-US" sz="2000" dirty="0" smtClean="0"/>
              <a:t> և </a:t>
            </a:r>
            <a:r>
              <a:rPr lang="en-US" sz="2000" dirty="0" err="1" smtClean="0"/>
              <a:t>Խորհրդարանում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դրանց</a:t>
            </a:r>
            <a:r>
              <a:rPr lang="en-US" sz="2000" dirty="0" smtClean="0"/>
              <a:t> </a:t>
            </a:r>
            <a:r>
              <a:rPr lang="en-US" sz="2000" dirty="0" err="1" smtClean="0"/>
              <a:t>քննարկումների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ժամանակացույցի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վերաբերյալ</a:t>
            </a:r>
            <a:r>
              <a:rPr lang="en-US" sz="2000" dirty="0" smtClean="0"/>
              <a:t>:  </a:t>
            </a:r>
          </a:p>
          <a:p>
            <a:r>
              <a:rPr lang="en-US" sz="2000" dirty="0" err="1" smtClean="0"/>
              <a:t>Այս</a:t>
            </a:r>
            <a:r>
              <a:rPr lang="en-US" sz="2000" dirty="0" smtClean="0"/>
              <a:t> </a:t>
            </a:r>
            <a:r>
              <a:rPr lang="en-US" sz="2000" dirty="0" err="1" smtClean="0"/>
              <a:t>խնդիրը</a:t>
            </a:r>
            <a:r>
              <a:rPr lang="en-US" sz="2000" dirty="0" smtClean="0"/>
              <a:t> </a:t>
            </a:r>
            <a:r>
              <a:rPr lang="en-US" sz="2000" dirty="0" err="1" smtClean="0"/>
              <a:t>լուծելու</a:t>
            </a:r>
            <a:r>
              <a:rPr lang="en-US" sz="2000" dirty="0" smtClean="0"/>
              <a:t> և </a:t>
            </a:r>
            <a:r>
              <a:rPr lang="en-US" sz="2000" dirty="0" err="1" smtClean="0"/>
              <a:t>միաժամանակ</a:t>
            </a:r>
            <a:r>
              <a:rPr lang="en-US" sz="2000" dirty="0" smtClean="0"/>
              <a:t> ՀՊ </a:t>
            </a:r>
            <a:r>
              <a:rPr lang="en-US" sz="2000" dirty="0" err="1" smtClean="0"/>
              <a:t>անկախությունը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ընդգծելու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համար</a:t>
            </a:r>
            <a:r>
              <a:rPr lang="en-US" sz="2000" dirty="0" smtClean="0"/>
              <a:t> ՀՊ </a:t>
            </a:r>
            <a:r>
              <a:rPr lang="en-US" sz="2000" dirty="0" err="1" smtClean="0"/>
              <a:t>մասին</a:t>
            </a:r>
            <a:r>
              <a:rPr lang="en-US" sz="2000" dirty="0" smtClean="0"/>
              <a:t> </a:t>
            </a:r>
            <a:r>
              <a:rPr lang="en-US" sz="2000" dirty="0" err="1" smtClean="0"/>
              <a:t>օրենքում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վերջերս</a:t>
            </a:r>
            <a:r>
              <a:rPr lang="en-US" sz="2000" dirty="0" smtClean="0"/>
              <a:t> </a:t>
            </a:r>
            <a:r>
              <a:rPr lang="en-US" sz="2000" dirty="0" err="1" smtClean="0"/>
              <a:t>կատարվեց</a:t>
            </a:r>
            <a:r>
              <a:rPr lang="en-US" sz="2000" dirty="0" smtClean="0"/>
              <a:t> </a:t>
            </a:r>
            <a:r>
              <a:rPr lang="en-US" sz="2000" dirty="0" err="1" smtClean="0"/>
              <a:t>հետևյալ</a:t>
            </a:r>
            <a:r>
              <a:rPr lang="en-US" sz="2000" dirty="0" smtClean="0"/>
              <a:t> </a:t>
            </a:r>
            <a:r>
              <a:rPr lang="en-US" sz="2000" dirty="0" err="1" smtClean="0"/>
              <a:t>լրացումը</a:t>
            </a:r>
            <a:r>
              <a:rPr lang="en-US" sz="2000" dirty="0" smtClean="0"/>
              <a:t>.</a:t>
            </a:r>
          </a:p>
          <a:p>
            <a:r>
              <a:rPr lang="en-US" sz="2000" dirty="0" err="1" smtClean="0"/>
              <a:t>Յուրաքանչյուր</a:t>
            </a:r>
            <a:r>
              <a:rPr lang="en-US" sz="2000" dirty="0" smtClean="0"/>
              <a:t> </a:t>
            </a:r>
            <a:r>
              <a:rPr lang="en-US" sz="2000" dirty="0" err="1" smtClean="0"/>
              <a:t>եռամսյակի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առաջին</a:t>
            </a:r>
            <a:r>
              <a:rPr lang="en-US" sz="2000" dirty="0" smtClean="0"/>
              <a:t> </a:t>
            </a:r>
            <a:r>
              <a:rPr lang="en-US" sz="2000" dirty="0" err="1" smtClean="0"/>
              <a:t>երեք</a:t>
            </a:r>
            <a:r>
              <a:rPr lang="en-US" sz="2000" dirty="0" smtClean="0"/>
              <a:t> </a:t>
            </a:r>
            <a:r>
              <a:rPr lang="en-US" sz="2000" dirty="0" err="1" smtClean="0"/>
              <a:t>աշխատանքային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օրվա</a:t>
            </a:r>
            <a:r>
              <a:rPr lang="en-US" sz="2000" dirty="0" smtClean="0"/>
              <a:t> </a:t>
            </a:r>
            <a:r>
              <a:rPr lang="en-US" sz="2000" dirty="0" err="1" smtClean="0"/>
              <a:t>ընթացքում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հաշվեքննիչ</a:t>
            </a:r>
            <a:r>
              <a:rPr lang="en-US" sz="2000" dirty="0" smtClean="0"/>
              <a:t> </a:t>
            </a:r>
            <a:r>
              <a:rPr lang="en-US" sz="2000" dirty="0" err="1" smtClean="0"/>
              <a:t>պալատի</a:t>
            </a:r>
            <a:r>
              <a:rPr lang="en-US" sz="2000" dirty="0" smtClean="0"/>
              <a:t> </a:t>
            </a:r>
            <a:r>
              <a:rPr lang="en-US" sz="2000" dirty="0" err="1" smtClean="0"/>
              <a:t>նախագահն</a:t>
            </a:r>
            <a:r>
              <a:rPr lang="en-US" sz="2000" dirty="0" smtClean="0"/>
              <a:t> </a:t>
            </a:r>
            <a:r>
              <a:rPr lang="en-US" sz="2000" dirty="0" err="1" smtClean="0"/>
              <a:t>Ազգային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ժողով</a:t>
            </a:r>
            <a:r>
              <a:rPr lang="en-US" sz="2000" dirty="0" smtClean="0"/>
              <a:t> է </a:t>
            </a:r>
            <a:r>
              <a:rPr lang="en-US" sz="2000" dirty="0" err="1" smtClean="0"/>
              <a:t>ուղարկում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այդ</a:t>
            </a:r>
            <a:r>
              <a:rPr lang="en-US" sz="2000" dirty="0" smtClean="0"/>
              <a:t> </a:t>
            </a:r>
            <a:r>
              <a:rPr lang="en-US" sz="2000" dirty="0" err="1" smtClean="0"/>
              <a:t>եռամսյակի</a:t>
            </a:r>
            <a:r>
              <a:rPr lang="en-US" sz="2000" dirty="0" smtClean="0"/>
              <a:t> </a:t>
            </a:r>
            <a:r>
              <a:rPr lang="en-US" sz="2000" dirty="0" err="1" smtClean="0"/>
              <a:t>ընթացքում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ներկայացվելիք</a:t>
            </a:r>
            <a:r>
              <a:rPr lang="en-US" sz="2000" dirty="0" smtClean="0"/>
              <a:t> </a:t>
            </a:r>
            <a:r>
              <a:rPr lang="en-US" sz="2000" dirty="0" err="1" smtClean="0"/>
              <a:t>ընթացիկ</a:t>
            </a:r>
            <a:r>
              <a:rPr lang="en-US" sz="2000" dirty="0" smtClean="0"/>
              <a:t> </a:t>
            </a:r>
            <a:r>
              <a:rPr lang="en-US" sz="2000" dirty="0" err="1" smtClean="0"/>
              <a:t>եզրակացությունների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նախատեսվող</a:t>
            </a:r>
            <a:r>
              <a:rPr lang="en-US" sz="2000" dirty="0" smtClean="0"/>
              <a:t> </a:t>
            </a:r>
            <a:r>
              <a:rPr lang="en-US" sz="2000" dirty="0" err="1" smtClean="0"/>
              <a:t>ցանկը</a:t>
            </a:r>
            <a:r>
              <a:rPr lang="en-US" sz="2000" dirty="0" smtClean="0"/>
              <a:t>՝ </a:t>
            </a:r>
            <a:r>
              <a:rPr lang="en-US" sz="2000" dirty="0" err="1" smtClean="0"/>
              <a:t>բաշխված</a:t>
            </a:r>
            <a:r>
              <a:rPr lang="en-US" sz="2000" dirty="0" smtClean="0"/>
              <a:t> </a:t>
            </a:r>
            <a:r>
              <a:rPr lang="en-US" sz="2000" dirty="0" err="1" smtClean="0"/>
              <a:t>ըստ</a:t>
            </a:r>
            <a:r>
              <a:rPr lang="en-US" sz="2000" dirty="0" smtClean="0"/>
              <a:t> </a:t>
            </a:r>
            <a:r>
              <a:rPr lang="en-US" sz="2000" dirty="0" err="1" smtClean="0"/>
              <a:t>ամիսների</a:t>
            </a:r>
            <a:r>
              <a:rPr lang="en-US" sz="2000" dirty="0" smtClean="0"/>
              <a:t>: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26905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057400"/>
          </a:xfrm>
        </p:spPr>
        <p:txBody>
          <a:bodyPr/>
          <a:lstStyle/>
          <a:p>
            <a:r>
              <a:rPr lang="en-US" altLang="en-US" b="1" smtClean="0">
                <a:solidFill>
                  <a:srgbClr val="FF0000"/>
                </a:solidFill>
              </a:rPr>
              <a:t>ՇՆՈՐՀԱԿԱԼՈՒԹՅՈՒՆ</a:t>
            </a:r>
          </a:p>
        </p:txBody>
      </p:sp>
    </p:spTree>
    <p:extLst>
      <p:ext uri="{BB962C8B-B14F-4D97-AF65-F5344CB8AC3E}">
        <p14:creationId xmlns:p14="http://schemas.microsoft.com/office/powerpoint/2010/main" val="46438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sz="half" idx="1"/>
          </p:nvPr>
        </p:nvSpPr>
        <p:spPr>
          <a:xfrm>
            <a:off x="182952" y="655638"/>
            <a:ext cx="8534400" cy="6126162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 smtClean="0">
                <a:latin typeface="Calibri (Body)"/>
              </a:rPr>
              <a:t>      </a:t>
            </a:r>
            <a:r>
              <a:rPr lang="en-US" altLang="en-US" sz="3600" dirty="0" err="1" smtClean="0">
                <a:latin typeface="Calibri (Body)"/>
              </a:rPr>
              <a:t>Ա</a:t>
            </a:r>
            <a:r>
              <a:rPr lang="en-US" altLang="en-US" sz="3600" dirty="0" err="1" smtClean="0">
                <a:latin typeface="Calibri" pitchFamily="34" charset="0"/>
              </a:rPr>
              <a:t>ուդիտի</a:t>
            </a:r>
            <a:r>
              <a:rPr lang="en-US" altLang="en-US" sz="3600" dirty="0" smtClean="0">
                <a:latin typeface="Calibri" pitchFamily="34" charset="0"/>
              </a:rPr>
              <a:t> </a:t>
            </a:r>
            <a:r>
              <a:rPr lang="en-US" altLang="en-US" sz="3600" dirty="0" err="1">
                <a:latin typeface="Calibri" pitchFamily="34" charset="0"/>
              </a:rPr>
              <a:t>բարձրագույն</a:t>
            </a:r>
            <a:r>
              <a:rPr lang="en-US" altLang="en-US" sz="3600" dirty="0">
                <a:latin typeface="Calibri" pitchFamily="34" charset="0"/>
              </a:rPr>
              <a:t> </a:t>
            </a:r>
            <a:r>
              <a:rPr lang="en-US" altLang="en-US" sz="3600" dirty="0" err="1">
                <a:latin typeface="Calibri" pitchFamily="34" charset="0"/>
              </a:rPr>
              <a:t>մարմինների</a:t>
            </a:r>
            <a:r>
              <a:rPr lang="en-US" altLang="en-US" sz="3600" dirty="0">
                <a:latin typeface="Calibri" pitchFamily="34" charset="0"/>
              </a:rPr>
              <a:t> </a:t>
            </a:r>
            <a:r>
              <a:rPr lang="en-US" altLang="en-US" sz="3600" dirty="0" err="1">
                <a:latin typeface="Calibri" pitchFamily="34" charset="0"/>
              </a:rPr>
              <a:t>միջազգային</a:t>
            </a:r>
            <a:r>
              <a:rPr lang="en-US" altLang="en-US" sz="3600" dirty="0">
                <a:latin typeface="Calibri" pitchFamily="34" charset="0"/>
              </a:rPr>
              <a:t> </a:t>
            </a:r>
            <a:r>
              <a:rPr lang="en-US" altLang="en-US" sz="3600" dirty="0" err="1">
                <a:latin typeface="Calibri" pitchFamily="34" charset="0"/>
              </a:rPr>
              <a:t>կազմակերպության</a:t>
            </a:r>
            <a:r>
              <a:rPr lang="en-US" altLang="en-US" sz="3600" dirty="0">
                <a:latin typeface="Calibri" pitchFamily="34" charset="0"/>
              </a:rPr>
              <a:t> </a:t>
            </a:r>
            <a:r>
              <a:rPr lang="en-US" altLang="en-US" sz="3600" dirty="0" smtClean="0">
                <a:latin typeface="Calibri" pitchFamily="34" charset="0"/>
              </a:rPr>
              <a:t>(</a:t>
            </a:r>
            <a:r>
              <a:rPr lang="en-US" altLang="en-US" sz="3600" dirty="0" smtClean="0">
                <a:latin typeface="Calibri (Body)"/>
              </a:rPr>
              <a:t>INTOSAI) </a:t>
            </a:r>
            <a:r>
              <a:rPr lang="en-US" altLang="en-US" sz="3600" dirty="0" err="1">
                <a:latin typeface="Calibri (Body)"/>
              </a:rPr>
              <a:t>անդամ</a:t>
            </a:r>
            <a:r>
              <a:rPr lang="en-US" altLang="en-US" sz="3600" dirty="0">
                <a:latin typeface="Calibri (Body)"/>
              </a:rPr>
              <a:t> 118 </a:t>
            </a:r>
            <a:r>
              <a:rPr lang="en-US" altLang="en-US" sz="3600" dirty="0" err="1">
                <a:latin typeface="Calibri (Body)"/>
              </a:rPr>
              <a:t>երկրների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Բարձրագույն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Աուդիտորական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Մարմնի</a:t>
            </a:r>
            <a:r>
              <a:rPr lang="en-US" altLang="en-US" sz="3600" dirty="0" smtClean="0">
                <a:latin typeface="Calibri (Body)"/>
              </a:rPr>
              <a:t> (ԲԱՄ) </a:t>
            </a:r>
            <a:r>
              <a:rPr lang="en-US" altLang="en-US" sz="3600" dirty="0" err="1">
                <a:latin typeface="Calibri (Body)"/>
              </a:rPr>
              <a:t>անվան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մեջ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առկա</a:t>
            </a:r>
            <a:r>
              <a:rPr lang="en-US" altLang="en-US" sz="3600" dirty="0">
                <a:latin typeface="Calibri (Body)"/>
              </a:rPr>
              <a:t> է </a:t>
            </a:r>
            <a:r>
              <a:rPr lang="en-US" altLang="en-US" sz="3600" dirty="0" err="1">
                <a:latin typeface="Calibri (Body)"/>
              </a:rPr>
              <a:t>աուդիտ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բառը</a:t>
            </a:r>
            <a:r>
              <a:rPr lang="en-US" altLang="en-US" sz="3600" dirty="0">
                <a:latin typeface="Calibri (Body)"/>
              </a:rPr>
              <a:t>: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>
                <a:latin typeface="Calibri (Body)"/>
              </a:rPr>
              <a:t>     </a:t>
            </a:r>
            <a:r>
              <a:rPr lang="en-US" altLang="en-US" sz="3600" dirty="0" err="1">
                <a:latin typeface="Calibri (Body)"/>
              </a:rPr>
              <a:t>Արևելյան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Եվրոպայի</a:t>
            </a:r>
            <a:r>
              <a:rPr lang="en-US" altLang="en-US" sz="3600" dirty="0">
                <a:latin typeface="Calibri (Body)"/>
              </a:rPr>
              <a:t> և </a:t>
            </a:r>
            <a:r>
              <a:rPr lang="en-US" altLang="en-US" sz="3600" dirty="0" err="1">
                <a:latin typeface="Calibri (Body)"/>
              </a:rPr>
              <a:t>հետխորհրդային</a:t>
            </a:r>
            <a:r>
              <a:rPr lang="hy-AM" altLang="en-US" sz="3600" dirty="0">
                <a:latin typeface="Calibri (Body)"/>
              </a:rPr>
              <a:t> </a:t>
            </a:r>
            <a:r>
              <a:rPr lang="en-US" altLang="en-US" sz="3600" dirty="0">
                <a:latin typeface="Calibri (Body)"/>
              </a:rPr>
              <a:t>26 </a:t>
            </a:r>
            <a:r>
              <a:rPr lang="en-US" altLang="en-US" sz="3600" dirty="0" err="1">
                <a:latin typeface="Calibri (Body)"/>
              </a:rPr>
              <a:t>երկրներից</a:t>
            </a:r>
            <a:r>
              <a:rPr lang="en-US" altLang="en-US" sz="3600" dirty="0">
                <a:latin typeface="Calibri (Body)"/>
              </a:rPr>
              <a:t> 16-ի </a:t>
            </a:r>
            <a:r>
              <a:rPr lang="en-US" altLang="en-US" sz="3600" dirty="0" smtClean="0">
                <a:latin typeface="Calibri (Body)"/>
              </a:rPr>
              <a:t>ԲԱՄ </a:t>
            </a:r>
            <a:r>
              <a:rPr lang="en-US" altLang="en-US" sz="3600" dirty="0" err="1" smtClean="0">
                <a:latin typeface="Calibri (Body)"/>
              </a:rPr>
              <a:t>անվան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մեջ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առկա</a:t>
            </a:r>
            <a:r>
              <a:rPr lang="en-US" altLang="en-US" sz="3600" dirty="0">
                <a:latin typeface="Calibri (Body)"/>
              </a:rPr>
              <a:t> է </a:t>
            </a:r>
            <a:r>
              <a:rPr lang="en-US" altLang="en-US" sz="3600" dirty="0" err="1">
                <a:latin typeface="Calibri (Body)"/>
              </a:rPr>
              <a:t>աուդիտ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բառը</a:t>
            </a:r>
            <a:r>
              <a:rPr lang="en-US" altLang="en-US" sz="3600" dirty="0">
                <a:latin typeface="Calibri (Body)"/>
              </a:rPr>
              <a:t>, ի </a:t>
            </a:r>
            <a:r>
              <a:rPr lang="en-US" altLang="en-US" sz="3600" dirty="0" err="1">
                <a:latin typeface="Calibri (Body)"/>
              </a:rPr>
              <a:t>դեպ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դրանց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մի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մասի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մոտ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այդ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բառը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ավելացել</a:t>
            </a:r>
            <a:r>
              <a:rPr lang="en-US" altLang="en-US" sz="3600" dirty="0">
                <a:latin typeface="Calibri (Body)"/>
              </a:rPr>
              <a:t> է </a:t>
            </a:r>
            <a:r>
              <a:rPr lang="en-US" altLang="en-US" sz="3600" dirty="0" err="1">
                <a:latin typeface="Calibri (Body)"/>
              </a:rPr>
              <a:t>վերջին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տարիներին</a:t>
            </a:r>
            <a:r>
              <a:rPr lang="en-US" altLang="en-US" sz="3600" dirty="0" smtClean="0">
                <a:latin typeface="Calibri (Body)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en-US" sz="3600" dirty="0" smtClean="0">
              <a:latin typeface="Calibri (Body)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smtClean="0">
                <a:latin typeface="Calibri (Body)"/>
              </a:rPr>
              <a:t>   </a:t>
            </a:r>
            <a:r>
              <a:rPr lang="en-US" altLang="en-US" sz="3600" dirty="0" err="1" smtClean="0">
                <a:latin typeface="Calibri (Body)"/>
              </a:rPr>
              <a:t>Աուդիտորական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գործունեության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մասին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օրենքի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երկրորդ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հոդված</a:t>
            </a:r>
            <a:r>
              <a:rPr lang="en-US" altLang="en-US" sz="3600" dirty="0">
                <a:latin typeface="Calibri (Body)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 smtClean="0">
                <a:latin typeface="Calibri (Body)"/>
              </a:rPr>
              <a:t>    </a:t>
            </a:r>
            <a:r>
              <a:rPr lang="en-US" altLang="en-US" sz="3600" dirty="0" err="1" smtClean="0">
                <a:latin typeface="Calibri (Body)"/>
              </a:rPr>
              <a:t>Պետական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>
                <a:latin typeface="Calibri (Body)"/>
              </a:rPr>
              <a:t>(</a:t>
            </a:r>
            <a:r>
              <a:rPr lang="en-US" altLang="en-US" sz="3600" dirty="0" err="1">
                <a:latin typeface="Calibri (Body)"/>
              </a:rPr>
              <a:t>հանրային</a:t>
            </a:r>
            <a:r>
              <a:rPr lang="en-US" altLang="en-US" sz="3600" dirty="0">
                <a:latin typeface="Calibri (Body)"/>
              </a:rPr>
              <a:t>) </a:t>
            </a:r>
            <a:r>
              <a:rPr lang="en-US" altLang="en-US" sz="3600" dirty="0" err="1">
                <a:latin typeface="Calibri (Body)"/>
              </a:rPr>
              <a:t>հատվածում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արտաքին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աուդիտը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կոչվում</a:t>
            </a:r>
            <a:r>
              <a:rPr lang="en-US" altLang="en-US" sz="3600" dirty="0">
                <a:latin typeface="Calibri (Body)"/>
              </a:rPr>
              <a:t> է </a:t>
            </a:r>
            <a:r>
              <a:rPr lang="en-US" altLang="en-US" sz="3600" dirty="0" err="1" smtClean="0">
                <a:latin typeface="Calibri (Body)"/>
              </a:rPr>
              <a:t>հաշվեքննություն</a:t>
            </a:r>
            <a:r>
              <a:rPr lang="en-US" altLang="en-US" sz="3600" dirty="0" smtClean="0">
                <a:latin typeface="Calibri (Body)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en-US" sz="3600" dirty="0">
              <a:latin typeface="Calibri (Body)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en-US" sz="3600" dirty="0" err="1" smtClean="0">
                <a:latin typeface="Calibri (Body)"/>
              </a:rPr>
              <a:t>Համաձայն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սահմանադրության</a:t>
            </a:r>
            <a:r>
              <a:rPr lang="en-US" altLang="en-US" sz="3600" dirty="0" smtClean="0">
                <a:latin typeface="Calibri (Body)"/>
              </a:rPr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smtClean="0">
                <a:latin typeface="Calibri (Body)"/>
              </a:rPr>
              <a:t>     - ԱԺ-</a:t>
            </a:r>
            <a:r>
              <a:rPr lang="en-US" altLang="en-US" sz="3600" dirty="0" err="1" smtClean="0">
                <a:latin typeface="Calibri (Body)"/>
              </a:rPr>
              <a:t>ին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վերապահված</a:t>
            </a:r>
            <a:r>
              <a:rPr lang="en-US" altLang="en-US" sz="3600" dirty="0">
                <a:latin typeface="Calibri (Body)"/>
              </a:rPr>
              <a:t> է </a:t>
            </a:r>
            <a:r>
              <a:rPr lang="en-US" altLang="en-US" sz="3600" dirty="0" err="1">
                <a:latin typeface="Calibri (Body)"/>
              </a:rPr>
              <a:t>վերահսկողական</a:t>
            </a:r>
            <a:r>
              <a:rPr lang="en-US" altLang="en-US" sz="3600" dirty="0">
                <a:latin typeface="Calibri (Body)"/>
              </a:rPr>
              <a:t>, </a:t>
            </a:r>
            <a:r>
              <a:rPr lang="en-US" altLang="en-US" sz="3600" dirty="0" err="1">
                <a:latin typeface="Calibri (Body)"/>
              </a:rPr>
              <a:t>իսկ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Հաշվեքննիչ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պալատին</a:t>
            </a:r>
            <a:r>
              <a:rPr lang="en-US" altLang="en-US" sz="3600" dirty="0" smtClean="0">
                <a:latin typeface="Calibri (Body)"/>
              </a:rPr>
              <a:t>  </a:t>
            </a:r>
            <a:r>
              <a:rPr lang="en-US" altLang="en-US" sz="3600" dirty="0" err="1" smtClean="0">
                <a:latin typeface="Calibri (Body)"/>
              </a:rPr>
              <a:t>հաշվեքննման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գործառույթ</a:t>
            </a:r>
            <a:r>
              <a:rPr lang="en-US" altLang="en-US" sz="3600" dirty="0" smtClean="0">
                <a:latin typeface="Calibri (Body)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 smtClean="0">
                <a:latin typeface="Calibri (Body)"/>
              </a:rPr>
              <a:t>      - </a:t>
            </a:r>
            <a:r>
              <a:rPr lang="en-US" altLang="en-US" sz="3600" dirty="0" err="1" smtClean="0">
                <a:latin typeface="Calibri (Body)"/>
              </a:rPr>
              <a:t>Հաշվեքննիչ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պալատը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հաշվեքննություն</a:t>
            </a:r>
            <a:r>
              <a:rPr lang="en-US" altLang="en-US" sz="3600" dirty="0" smtClean="0">
                <a:latin typeface="Calibri (Body)"/>
              </a:rPr>
              <a:t>,</a:t>
            </a:r>
            <a:r>
              <a:rPr lang="hy-AM" altLang="en-US" sz="3600" dirty="0" smtClean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այլ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ոչ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թե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տեսչական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գործառույթ</a:t>
            </a:r>
            <a:r>
              <a:rPr lang="en-US" altLang="en-US" sz="3600" dirty="0" smtClean="0">
                <a:latin typeface="Calibri (Body)"/>
              </a:rPr>
              <a:t>՝ </a:t>
            </a:r>
            <a:r>
              <a:rPr lang="en-US" altLang="en-US" sz="3600" dirty="0" err="1" smtClean="0">
                <a:latin typeface="Calibri (Body)"/>
              </a:rPr>
              <a:t>վերահսկողություն</a:t>
            </a:r>
            <a:r>
              <a:rPr lang="en-US" altLang="en-US" sz="3600" dirty="0">
                <a:latin typeface="Calibri (Body)"/>
              </a:rPr>
              <a:t>,  </a:t>
            </a:r>
            <a:r>
              <a:rPr lang="en-US" altLang="en-US" sz="3600" dirty="0" err="1">
                <a:latin typeface="Calibri (Body)"/>
              </a:rPr>
              <a:t>իրակայնացնող</a:t>
            </a:r>
            <a:r>
              <a:rPr lang="en-US" altLang="en-US" sz="3600" dirty="0">
                <a:latin typeface="Calibri (Body)"/>
              </a:rPr>
              <a:t> </a:t>
            </a:r>
            <a:r>
              <a:rPr lang="en-US" altLang="en-US" sz="3600" dirty="0" err="1">
                <a:latin typeface="Calibri (Body)"/>
              </a:rPr>
              <a:t>մարմին</a:t>
            </a:r>
            <a:r>
              <a:rPr lang="en-US" altLang="en-US" sz="3600" dirty="0">
                <a:latin typeface="Calibri (Body)"/>
              </a:rPr>
              <a:t> է</a:t>
            </a:r>
            <a:r>
              <a:rPr lang="en-US" altLang="en-US" sz="3600" dirty="0" smtClean="0">
                <a:latin typeface="Calibri (Body)"/>
              </a:rPr>
              <a:t>:</a:t>
            </a:r>
            <a:endParaRPr lang="en-US" altLang="en-US" sz="3600" dirty="0">
              <a:latin typeface="Calibri (Body)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en-US" sz="3600" dirty="0" smtClean="0">
                <a:latin typeface="Calibri (Body)"/>
              </a:rPr>
              <a:t>       </a:t>
            </a:r>
            <a:r>
              <a:rPr lang="en-US" altLang="en-US" sz="3600" dirty="0" err="1" smtClean="0">
                <a:latin typeface="Calibri (Body)"/>
              </a:rPr>
              <a:t>Սահմանադրության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նախագծում</a:t>
            </a:r>
            <a:r>
              <a:rPr lang="en-US" altLang="en-US" sz="3600" dirty="0" smtClean="0">
                <a:latin typeface="Calibri (Body)"/>
              </a:rPr>
              <a:t> ԲԱՄ-ը </a:t>
            </a:r>
            <a:r>
              <a:rPr lang="en-US" altLang="en-US" sz="3600" dirty="0" err="1" smtClean="0">
                <a:latin typeface="Calibri (Body)"/>
              </a:rPr>
              <a:t>ևս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վերահսկողական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գործառույթ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իրականացնող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մարմին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էր</a:t>
            </a:r>
            <a:r>
              <a:rPr lang="en-US" altLang="en-US" sz="3600" dirty="0" smtClean="0">
                <a:latin typeface="Calibri (Body)"/>
              </a:rPr>
              <a:t>՝ </a:t>
            </a:r>
            <a:r>
              <a:rPr lang="en-US" altLang="en-US" sz="3600" dirty="0" err="1" smtClean="0">
                <a:latin typeface="Calibri (Body)"/>
              </a:rPr>
              <a:t>Վերահսկիչ</a:t>
            </a:r>
            <a:r>
              <a:rPr lang="en-US" altLang="en-US" sz="3600" dirty="0" smtClean="0">
                <a:latin typeface="Calibri (Body)"/>
              </a:rPr>
              <a:t> </a:t>
            </a:r>
            <a:r>
              <a:rPr lang="en-US" altLang="en-US" sz="3600" dirty="0" err="1" smtClean="0">
                <a:latin typeface="Calibri (Body)"/>
              </a:rPr>
              <a:t>պալատ</a:t>
            </a:r>
            <a:r>
              <a:rPr lang="en-US" altLang="en-US" sz="3600" dirty="0" smtClean="0">
                <a:latin typeface="Calibri (Body)"/>
              </a:rPr>
              <a:t>:</a:t>
            </a:r>
            <a:endParaRPr lang="ka-GE" altLang="en-US" sz="2000" dirty="0" smtClean="0"/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38125" y="76200"/>
            <a:ext cx="868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hy-AM" altLang="en-US" sz="3200" dirty="0">
                <a:solidFill>
                  <a:srgbClr val="FF0000"/>
                </a:solidFill>
                <a:latin typeface="Calibri" pitchFamily="34" charset="0"/>
              </a:rPr>
              <a:t>Վերահսկիչ պալատից Հաշվեքննիչ պալատ</a:t>
            </a:r>
            <a:r>
              <a:rPr lang="en-US" altLang="en-US" sz="3200" dirty="0">
                <a:solidFill>
                  <a:srgbClr val="FF0000"/>
                </a:solidFill>
                <a:latin typeface="Calibri" pitchFamily="34" charset="0"/>
              </a:rPr>
              <a:t> </a:t>
            </a:r>
            <a:endParaRPr lang="hy-AM" altLang="en-US" sz="3200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4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altLang="en-US" sz="3200" dirty="0" err="1" smtClean="0">
                <a:solidFill>
                  <a:srgbClr val="EE3516"/>
                </a:solidFill>
              </a:rPr>
              <a:t>Հաշվեքննիչ</a:t>
            </a:r>
            <a:r>
              <a:rPr lang="en-US" altLang="en-US" sz="3200" dirty="0" smtClean="0">
                <a:solidFill>
                  <a:srgbClr val="EE3516"/>
                </a:solidFill>
              </a:rPr>
              <a:t> </a:t>
            </a:r>
            <a:r>
              <a:rPr lang="en-US" altLang="en-US" sz="3200" dirty="0" err="1" smtClean="0">
                <a:solidFill>
                  <a:srgbClr val="EE3516"/>
                </a:solidFill>
              </a:rPr>
              <a:t>Պալատի</a:t>
            </a:r>
            <a:r>
              <a:rPr lang="en-US" altLang="en-US" sz="3200" dirty="0" smtClean="0">
                <a:solidFill>
                  <a:srgbClr val="EE3516"/>
                </a:solidFill>
              </a:rPr>
              <a:t> </a:t>
            </a:r>
            <a:r>
              <a:rPr lang="en-US" altLang="en-US" sz="3200" dirty="0" err="1">
                <a:solidFill>
                  <a:srgbClr val="EE3516"/>
                </a:solidFill>
              </a:rPr>
              <a:t>համապատասխանումը</a:t>
            </a:r>
            <a:r>
              <a:rPr lang="en-US" altLang="en-US" sz="3200" dirty="0">
                <a:solidFill>
                  <a:srgbClr val="EE3516"/>
                </a:solidFill>
              </a:rPr>
              <a:t/>
            </a:r>
            <a:br>
              <a:rPr lang="en-US" altLang="en-US" sz="3200" dirty="0">
                <a:solidFill>
                  <a:srgbClr val="EE3516"/>
                </a:solidFill>
              </a:rPr>
            </a:br>
            <a:r>
              <a:rPr lang="en-US" altLang="en-US" sz="3200" dirty="0">
                <a:solidFill>
                  <a:srgbClr val="EE3516"/>
                </a:solidFill>
              </a:rPr>
              <a:t>INTOSAI </a:t>
            </a:r>
            <a:r>
              <a:rPr lang="en-US" altLang="en-US" sz="3200" dirty="0" err="1">
                <a:solidFill>
                  <a:srgbClr val="EE3516"/>
                </a:solidFill>
              </a:rPr>
              <a:t>ստանդարտներին</a:t>
            </a:r>
            <a:endParaRPr lang="en-US" altLang="en-US" sz="3200" dirty="0" smtClean="0">
              <a:solidFill>
                <a:srgbClr val="EE3516"/>
              </a:solidFill>
            </a:endParaRPr>
          </a:p>
        </p:txBody>
      </p:sp>
      <p:sp>
        <p:nvSpPr>
          <p:cNvPr id="21507" name="Title 1"/>
          <p:cNvSpPr txBox="1">
            <a:spLocks/>
          </p:cNvSpPr>
          <p:nvPr/>
        </p:nvSpPr>
        <p:spPr bwMode="auto">
          <a:xfrm>
            <a:off x="152400" y="990600"/>
            <a:ext cx="8763001" cy="563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smtClean="0">
                <a:latin typeface="Calibri" pitchFamily="34" charset="0"/>
              </a:rPr>
              <a:t>             </a:t>
            </a:r>
            <a:r>
              <a:rPr lang="en-US" altLang="en-US" sz="2800" dirty="0" err="1" smtClean="0">
                <a:latin typeface="Calibri" pitchFamily="34" charset="0"/>
              </a:rPr>
              <a:t>Գործող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Սահմանադրության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ընդունումից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հետո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Ազգային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ժողովի</a:t>
            </a:r>
            <a:r>
              <a:rPr lang="en-US" altLang="en-US" sz="2800" dirty="0" smtClean="0">
                <a:latin typeface="Calibri" pitchFamily="34" charset="0"/>
              </a:rPr>
              <a:t>, </a:t>
            </a:r>
            <a:r>
              <a:rPr lang="en-US" altLang="en-US" sz="2800" dirty="0" err="1" smtClean="0">
                <a:latin typeface="Calibri" pitchFamily="34" charset="0"/>
              </a:rPr>
              <a:t>Վերահսկիչ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պալատի</a:t>
            </a:r>
            <a:r>
              <a:rPr lang="en-US" altLang="en-US" sz="2800" dirty="0" smtClean="0">
                <a:latin typeface="Calibri" pitchFamily="34" charset="0"/>
              </a:rPr>
              <a:t>, </a:t>
            </a:r>
            <a:r>
              <a:rPr lang="en-US" altLang="en-US" sz="2800" dirty="0" err="1" smtClean="0">
                <a:latin typeface="Calibri" pitchFamily="34" charset="0"/>
              </a:rPr>
              <a:t>Կառավարության</a:t>
            </a:r>
            <a:r>
              <a:rPr lang="en-US" altLang="en-US" sz="2800" dirty="0" smtClean="0">
                <a:latin typeface="Calibri" pitchFamily="34" charset="0"/>
              </a:rPr>
              <a:t>, </a:t>
            </a:r>
            <a:r>
              <a:rPr lang="en-US" altLang="en-US" sz="2800" dirty="0" err="1" smtClean="0">
                <a:latin typeface="Calibri" pitchFamily="34" charset="0"/>
              </a:rPr>
              <a:t>Կենտրոնական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բանկի</a:t>
            </a:r>
            <a:r>
              <a:rPr lang="en-US" altLang="en-US" sz="2800" dirty="0" smtClean="0">
                <a:latin typeface="Calibri" pitchFamily="34" charset="0"/>
              </a:rPr>
              <a:t>, ԳՄՀԸ </a:t>
            </a:r>
            <a:r>
              <a:rPr lang="en-US" altLang="en-US" sz="2800" dirty="0" err="1" smtClean="0">
                <a:latin typeface="Calibri" pitchFamily="34" charset="0"/>
              </a:rPr>
              <a:t>ներկայացուցիչների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մասնակցությամբ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ստեղծված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աշխատանքային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խումբը</a:t>
            </a:r>
            <a:r>
              <a:rPr lang="en-US" altLang="en-US" sz="2800" dirty="0" smtClean="0">
                <a:latin typeface="Calibri" pitchFamily="34" charset="0"/>
              </a:rPr>
              <a:t>, </a:t>
            </a:r>
            <a:r>
              <a:rPr lang="en-US" altLang="en-US" sz="2800" dirty="0" err="1" smtClean="0">
                <a:latin typeface="Calibri" pitchFamily="34" charset="0"/>
              </a:rPr>
              <a:t>միջազգային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փորձագետների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օժանդակությամբ</a:t>
            </a:r>
            <a:r>
              <a:rPr lang="en-US" altLang="en-US" sz="2800" dirty="0" smtClean="0">
                <a:latin typeface="Calibri" pitchFamily="34" charset="0"/>
              </a:rPr>
              <a:t>, </a:t>
            </a:r>
            <a:r>
              <a:rPr lang="en-US" altLang="en-US" sz="2800" dirty="0" err="1" smtClean="0">
                <a:latin typeface="Calibri" pitchFamily="34" charset="0"/>
              </a:rPr>
              <a:t>շուրջ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>
                <a:latin typeface="Calibri" pitchFamily="34" charset="0"/>
              </a:rPr>
              <a:t>մեկ</a:t>
            </a:r>
            <a:r>
              <a:rPr lang="en-US" altLang="en-US" sz="2800" dirty="0">
                <a:latin typeface="Calibri" pitchFamily="34" charset="0"/>
              </a:rPr>
              <a:t> </a:t>
            </a:r>
            <a:r>
              <a:rPr lang="en-US" altLang="en-US" sz="2800" dirty="0" err="1">
                <a:latin typeface="Calibri" pitchFamily="34" charset="0"/>
              </a:rPr>
              <a:t>տարվա</a:t>
            </a:r>
            <a:r>
              <a:rPr lang="en-US" altLang="en-US" sz="2800" dirty="0">
                <a:latin typeface="Calibri" pitchFamily="34" charset="0"/>
              </a:rPr>
              <a:t> </a:t>
            </a:r>
            <a:r>
              <a:rPr lang="en-US" altLang="en-US" sz="2800" dirty="0" err="1">
                <a:latin typeface="Calibri" pitchFamily="34" charset="0"/>
              </a:rPr>
              <a:t>ինտենսիվ</a:t>
            </a:r>
            <a:r>
              <a:rPr lang="en-US" altLang="en-US" sz="2800" dirty="0">
                <a:latin typeface="Calibri" pitchFamily="34" charset="0"/>
              </a:rPr>
              <a:t> </a:t>
            </a:r>
            <a:r>
              <a:rPr lang="en-US" altLang="en-US" sz="2800" dirty="0" err="1">
                <a:latin typeface="Calibri" pitchFamily="34" charset="0"/>
              </a:rPr>
              <a:t>աշխատանքի</a:t>
            </a:r>
            <a:r>
              <a:rPr lang="en-US" altLang="en-US" sz="2800" dirty="0">
                <a:latin typeface="Calibri" pitchFamily="34" charset="0"/>
              </a:rPr>
              <a:t> </a:t>
            </a:r>
            <a:r>
              <a:rPr lang="en-US" altLang="en-US" sz="2800" dirty="0" err="1">
                <a:latin typeface="Calibri" pitchFamily="34" charset="0"/>
              </a:rPr>
              <a:t>արդյունքում</a:t>
            </a:r>
            <a:r>
              <a:rPr lang="en-US" altLang="en-US" sz="2800" dirty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մշակեց</a:t>
            </a:r>
            <a:r>
              <a:rPr lang="en-US" altLang="en-US" sz="2800" dirty="0" smtClean="0">
                <a:latin typeface="Calibri" pitchFamily="34" charset="0"/>
              </a:rPr>
              <a:t> և </a:t>
            </a:r>
            <a:r>
              <a:rPr lang="en-US" altLang="en-US" sz="2800" dirty="0" err="1" smtClean="0">
                <a:latin typeface="Calibri" pitchFamily="34" charset="0"/>
              </a:rPr>
              <a:t>Ազգային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ժողովի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դատին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ներկայացրեց</a:t>
            </a:r>
            <a:r>
              <a:rPr lang="en-US" altLang="en-US" sz="2800" dirty="0" smtClean="0">
                <a:latin typeface="Calibri" pitchFamily="34" charset="0"/>
              </a:rPr>
              <a:t>  INTOSAI </a:t>
            </a:r>
            <a:r>
              <a:rPr lang="en-US" altLang="en-US" sz="2800" dirty="0" err="1" smtClean="0">
                <a:latin typeface="Calibri" pitchFamily="34" charset="0"/>
              </a:rPr>
              <a:t>ստանդարտներին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համապատասխանող</a:t>
            </a:r>
            <a:r>
              <a:rPr lang="en-US" altLang="en-US" sz="2800" dirty="0" smtClean="0">
                <a:latin typeface="Calibri" pitchFamily="34" charset="0"/>
              </a:rPr>
              <a:t> ՀՀ </a:t>
            </a:r>
            <a:r>
              <a:rPr lang="en-US" altLang="en-US" sz="2800" dirty="0" err="1" smtClean="0">
                <a:latin typeface="Calibri" pitchFamily="34" charset="0"/>
              </a:rPr>
              <a:t>հաշվեքննիչ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պալատի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մասին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օրենքը</a:t>
            </a:r>
            <a:r>
              <a:rPr lang="en-US" altLang="en-US" sz="2800" dirty="0" smtClean="0">
                <a:latin typeface="Calibri" pitchFamily="34" charset="0"/>
              </a:rPr>
              <a:t>: </a:t>
            </a:r>
          </a:p>
          <a:p>
            <a:pPr eaLnBrk="1" hangingPunct="1"/>
            <a:r>
              <a:rPr lang="en-US" altLang="en-US" sz="2800" dirty="0">
                <a:latin typeface="Calibri" pitchFamily="34" charset="0"/>
              </a:rPr>
              <a:t> </a:t>
            </a:r>
            <a:r>
              <a:rPr lang="en-US" altLang="en-US" sz="2800" dirty="0" smtClean="0">
                <a:latin typeface="Calibri" pitchFamily="34" charset="0"/>
              </a:rPr>
              <a:t>           </a:t>
            </a:r>
            <a:r>
              <a:rPr lang="en-US" altLang="en-US" sz="2800" dirty="0" err="1" smtClean="0">
                <a:latin typeface="Calibri" pitchFamily="34" charset="0"/>
              </a:rPr>
              <a:t>Օրենքը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դրական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եզրակացություն</a:t>
            </a:r>
            <a:r>
              <a:rPr lang="en-US" altLang="en-US" sz="2800" dirty="0" smtClean="0">
                <a:latin typeface="Calibri" pitchFamily="34" charset="0"/>
              </a:rPr>
              <a:t> է </a:t>
            </a:r>
            <a:r>
              <a:rPr lang="en-US" altLang="en-US" sz="2800" dirty="0" err="1" smtClean="0">
                <a:latin typeface="Calibri" pitchFamily="34" charset="0"/>
              </a:rPr>
              <a:t>ստացել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միջազգային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փորձաքննության</a:t>
            </a:r>
            <a:r>
              <a:rPr lang="en-US" altLang="en-US" sz="2800" dirty="0" smtClean="0">
                <a:latin typeface="Calibri" pitchFamily="34" charset="0"/>
              </a:rPr>
              <a:t> </a:t>
            </a:r>
            <a:r>
              <a:rPr lang="en-US" altLang="en-US" sz="2800" dirty="0" err="1" smtClean="0">
                <a:latin typeface="Calibri" pitchFamily="34" charset="0"/>
              </a:rPr>
              <a:t>արդյունքում</a:t>
            </a:r>
            <a:r>
              <a:rPr lang="en-US" altLang="en-US" sz="2800" dirty="0" smtClean="0">
                <a:latin typeface="Calibri" pitchFamily="34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45818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pPr algn="just" eaLnBrk="1" hangingPunct="1">
              <a:defRPr/>
            </a:pPr>
            <a:r>
              <a:rPr lang="en-US" sz="4000" dirty="0" smtClean="0">
                <a:solidFill>
                  <a:srgbClr val="C00000"/>
                </a:solidFill>
              </a:rPr>
              <a:t/>
            </a:r>
            <a:br>
              <a:rPr lang="en-US" sz="4000" dirty="0" smtClean="0">
                <a:solidFill>
                  <a:srgbClr val="C00000"/>
                </a:solidFill>
              </a:rPr>
            </a:br>
            <a:r>
              <a:rPr lang="en-US" sz="4000" dirty="0" smtClean="0">
                <a:solidFill>
                  <a:srgbClr val="C00000"/>
                </a:solidFill>
              </a:rPr>
              <a:t/>
            </a:r>
            <a:br>
              <a:rPr lang="en-US" sz="4000" dirty="0" smtClean="0">
                <a:solidFill>
                  <a:srgbClr val="C00000"/>
                </a:solidFill>
              </a:rPr>
            </a:br>
            <a:r>
              <a:rPr lang="en-US" sz="3600" dirty="0" err="1" smtClean="0">
                <a:solidFill>
                  <a:srgbClr val="FF0000"/>
                </a:solidFill>
              </a:rPr>
              <a:t>Հաշվեքննիչ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պալատի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գործունեության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նպատակը</a:t>
            </a:r>
            <a:r>
              <a:rPr lang="hy-AM" sz="3600" dirty="0" smtClean="0">
                <a:solidFill>
                  <a:srgbClr val="FF0000"/>
                </a:solidFill>
              </a:rPr>
              <a:t> 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hy-AM" sz="4000" dirty="0" smtClean="0">
                <a:solidFill>
                  <a:srgbClr val="C00000"/>
                </a:solidFill>
              </a:rPr>
              <a:t/>
            </a:r>
            <a:br>
              <a:rPr lang="hy-AM" sz="4000" dirty="0" smtClean="0">
                <a:solidFill>
                  <a:srgbClr val="C00000"/>
                </a:solidFill>
              </a:rPr>
            </a:br>
            <a:endParaRPr lang="en-US" sz="4000" dirty="0" smtClean="0">
              <a:solidFill>
                <a:srgbClr val="C0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n-US" altLang="en-US" sz="2400" b="1" dirty="0" smtClean="0"/>
          </a:p>
          <a:p>
            <a:pPr marL="0" indent="0" algn="just" eaLnBrk="1" hangingPunct="1">
              <a:buFont typeface="Arial" charset="0"/>
              <a:buNone/>
            </a:pPr>
            <a:r>
              <a:rPr lang="en-US" altLang="en-US" sz="2400" dirty="0" smtClean="0"/>
              <a:t>	</a:t>
            </a:r>
            <a:r>
              <a:rPr lang="hy-AM" altLang="en-US" sz="2800" dirty="0" smtClean="0"/>
              <a:t>Հաշվեքննիչ պալատի գործունեության նպատակը հանրային ֆինանսների և սեփականության ոլորտում պետական և համայնքային բյուջեների միջոցների, ստացած փոխառությունների և վարկերի, պետական և համայնքային սեփականության օգտագործման օրինականության և արդյունավետության վերաբերյալ Ազգային ժողովին և հանրությանը ժամանակին, արժանահավատ և անկողմնակալ տեղեկատվություն ներկայացնելն է:</a:t>
            </a:r>
            <a:endParaRPr lang="en-US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85904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Հաշվեքննիչ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պալատի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գործառույթը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smtClean="0"/>
              <a:t>      </a:t>
            </a:r>
            <a:r>
              <a:rPr lang="en-US" sz="2800" dirty="0" err="1" smtClean="0"/>
              <a:t>Իր</a:t>
            </a:r>
            <a:r>
              <a:rPr lang="en-US" sz="2800" dirty="0" smtClean="0"/>
              <a:t> </a:t>
            </a:r>
            <a:r>
              <a:rPr lang="en-US" sz="2800" dirty="0" err="1" smtClean="0"/>
              <a:t>գործունեության</a:t>
            </a:r>
            <a:r>
              <a:rPr lang="en-US" sz="2800" dirty="0" smtClean="0"/>
              <a:t> </a:t>
            </a:r>
            <a:r>
              <a:rPr lang="en-US" sz="2800" dirty="0" err="1" smtClean="0"/>
              <a:t>նպատակի</a:t>
            </a:r>
            <a:r>
              <a:rPr lang="en-US" sz="2800" dirty="0" smtClean="0"/>
              <a:t> </a:t>
            </a:r>
            <a:r>
              <a:rPr lang="en-US" sz="2800" dirty="0" err="1" smtClean="0"/>
              <a:t>ապահովման</a:t>
            </a:r>
            <a:r>
              <a:rPr lang="en-US" sz="2800" dirty="0"/>
              <a:t> </a:t>
            </a:r>
            <a:r>
              <a:rPr lang="en-US" sz="2800" dirty="0" err="1" smtClean="0"/>
              <a:t>համար</a:t>
            </a:r>
            <a:r>
              <a:rPr lang="en-US" sz="2800" dirty="0" smtClean="0"/>
              <a:t> </a:t>
            </a:r>
            <a:r>
              <a:rPr lang="en-US" sz="2800" dirty="0" err="1" smtClean="0"/>
              <a:t>Հաշվեքննիչ</a:t>
            </a:r>
            <a:r>
              <a:rPr lang="en-US" sz="2800" dirty="0" smtClean="0"/>
              <a:t> </a:t>
            </a:r>
            <a:r>
              <a:rPr lang="en-US" sz="2800" dirty="0" err="1" smtClean="0"/>
              <a:t>պալատը</a:t>
            </a:r>
            <a:r>
              <a:rPr lang="en-US" sz="2800" dirty="0" smtClean="0"/>
              <a:t>  </a:t>
            </a:r>
            <a:r>
              <a:rPr lang="en-US" sz="2800" dirty="0" err="1" smtClean="0"/>
              <a:t>հաշվեքննություն</a:t>
            </a:r>
            <a:r>
              <a:rPr lang="en-US" sz="2800" dirty="0" smtClean="0"/>
              <a:t> է </a:t>
            </a:r>
            <a:r>
              <a:rPr lang="en-US" sz="2800" dirty="0" err="1" smtClean="0"/>
              <a:t>իրականացնում</a:t>
            </a:r>
            <a:r>
              <a:rPr lang="en-US" sz="2800" dirty="0" smtClean="0"/>
              <a:t> </a:t>
            </a:r>
            <a:r>
              <a:rPr lang="en-US" sz="2800" dirty="0" err="1" smtClean="0"/>
              <a:t>հանրային</a:t>
            </a:r>
            <a:r>
              <a:rPr lang="en-US" sz="2800" dirty="0" smtClean="0"/>
              <a:t> </a:t>
            </a:r>
            <a:r>
              <a:rPr lang="en-US" sz="2800" dirty="0" err="1" smtClean="0"/>
              <a:t>ֆինանսների</a:t>
            </a:r>
            <a:r>
              <a:rPr lang="en-US" sz="2800" dirty="0" smtClean="0"/>
              <a:t> և </a:t>
            </a:r>
            <a:r>
              <a:rPr lang="en-US" sz="2800" dirty="0" err="1" smtClean="0"/>
              <a:t>սեփականության</a:t>
            </a:r>
            <a:r>
              <a:rPr lang="en-US" sz="2800" dirty="0" smtClean="0"/>
              <a:t> </a:t>
            </a:r>
            <a:r>
              <a:rPr lang="en-US" sz="2800" dirty="0" err="1" smtClean="0"/>
              <a:t>ոլորտում</a:t>
            </a:r>
            <a:r>
              <a:rPr lang="en-US" sz="2800" dirty="0" smtClean="0"/>
              <a:t>՝ </a:t>
            </a:r>
            <a:r>
              <a:rPr lang="en-US" sz="2800" dirty="0" err="1" smtClean="0"/>
              <a:t>պետական</a:t>
            </a:r>
            <a:r>
              <a:rPr lang="en-US" sz="2800" dirty="0" smtClean="0"/>
              <a:t> </a:t>
            </a:r>
            <a:r>
              <a:rPr lang="en-US" sz="2800" dirty="0" err="1" smtClean="0"/>
              <a:t>բյուջեի</a:t>
            </a:r>
            <a:r>
              <a:rPr lang="en-US" sz="2800" dirty="0" smtClean="0"/>
              <a:t> և </a:t>
            </a:r>
            <a:r>
              <a:rPr lang="en-US" sz="2800" dirty="0" err="1" smtClean="0"/>
              <a:t>համայնքային</a:t>
            </a:r>
            <a:r>
              <a:rPr lang="en-US" sz="2800" dirty="0" smtClean="0"/>
              <a:t> </a:t>
            </a:r>
            <a:r>
              <a:rPr lang="en-US" sz="2800" dirty="0" err="1" smtClean="0"/>
              <a:t>բյուջեների</a:t>
            </a:r>
            <a:r>
              <a:rPr lang="en-US" sz="2800" dirty="0" smtClean="0"/>
              <a:t> </a:t>
            </a:r>
            <a:r>
              <a:rPr lang="en-US" sz="2800" dirty="0" err="1" smtClean="0"/>
              <a:t>միջոցների</a:t>
            </a:r>
            <a:r>
              <a:rPr lang="en-US" sz="2800" dirty="0" smtClean="0"/>
              <a:t>, </a:t>
            </a:r>
            <a:r>
              <a:rPr lang="en-US" sz="2800" dirty="0" err="1" smtClean="0"/>
              <a:t>ստացված</a:t>
            </a:r>
            <a:r>
              <a:rPr lang="en-US" sz="2800" dirty="0" smtClean="0"/>
              <a:t> </a:t>
            </a:r>
            <a:r>
              <a:rPr lang="en-US" sz="2800" dirty="0" err="1" smtClean="0"/>
              <a:t>փոխառությունների</a:t>
            </a:r>
            <a:r>
              <a:rPr lang="en-US" sz="2800" dirty="0" smtClean="0"/>
              <a:t> </a:t>
            </a:r>
            <a:r>
              <a:rPr lang="en-US" sz="2800" dirty="0" err="1" smtClean="0"/>
              <a:t>ու</a:t>
            </a:r>
            <a:r>
              <a:rPr lang="en-US" sz="2800" dirty="0" smtClean="0"/>
              <a:t> </a:t>
            </a:r>
            <a:r>
              <a:rPr lang="en-US" sz="2800" dirty="0" err="1" smtClean="0"/>
              <a:t>վարկերի</a:t>
            </a:r>
            <a:r>
              <a:rPr lang="en-US" sz="2800" dirty="0" smtClean="0"/>
              <a:t>, </a:t>
            </a:r>
            <a:r>
              <a:rPr lang="en-US" sz="2800" dirty="0" err="1" smtClean="0"/>
              <a:t>պետական</a:t>
            </a:r>
            <a:r>
              <a:rPr lang="en-US" sz="2800" dirty="0" smtClean="0"/>
              <a:t> և </a:t>
            </a:r>
            <a:r>
              <a:rPr lang="en-US" sz="2800" dirty="0" err="1" smtClean="0"/>
              <a:t>համայնքային</a:t>
            </a:r>
            <a:r>
              <a:rPr lang="en-US" sz="2800" dirty="0" smtClean="0"/>
              <a:t> </a:t>
            </a:r>
            <a:r>
              <a:rPr lang="en-US" sz="2800" dirty="0" err="1" smtClean="0"/>
              <a:t>սեփականության</a:t>
            </a:r>
            <a:r>
              <a:rPr lang="en-US" sz="2800" dirty="0" smtClean="0"/>
              <a:t> </a:t>
            </a:r>
            <a:r>
              <a:rPr lang="en-US" sz="2800" dirty="0" err="1" smtClean="0"/>
              <a:t>օգտագործման</a:t>
            </a:r>
            <a:r>
              <a:rPr lang="en-US" sz="2800" dirty="0" smtClean="0"/>
              <a:t> </a:t>
            </a:r>
            <a:r>
              <a:rPr lang="en-US" sz="2800" dirty="0" err="1" smtClean="0"/>
              <a:t>օրինականության</a:t>
            </a:r>
            <a:r>
              <a:rPr lang="en-US" sz="2800" dirty="0" smtClean="0"/>
              <a:t> և </a:t>
            </a:r>
            <a:r>
              <a:rPr lang="en-US" sz="2800" dirty="0" err="1" smtClean="0"/>
              <a:t>արդյունավետության</a:t>
            </a:r>
            <a:r>
              <a:rPr lang="en-US" sz="2800" dirty="0" smtClean="0"/>
              <a:t> </a:t>
            </a:r>
            <a:r>
              <a:rPr lang="en-US" sz="2800" dirty="0" err="1" smtClean="0"/>
              <a:t>նկատմամբ</a:t>
            </a:r>
            <a:r>
              <a:rPr lang="en-US" sz="2800" dirty="0" smtClean="0"/>
              <a:t>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2453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20725"/>
          </a:xfrm>
        </p:spPr>
        <p:txBody>
          <a:bodyPr/>
          <a:lstStyle/>
          <a:p>
            <a:r>
              <a:rPr lang="en-US" altLang="en-US" sz="3600" smtClean="0">
                <a:solidFill>
                  <a:srgbClr val="FF0000"/>
                </a:solidFill>
              </a:rPr>
              <a:t>Հաշվեքննություն</a:t>
            </a:r>
            <a:endParaRPr lang="ru-RU" altLang="en-US" sz="360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5538"/>
            <a:ext cx="8362950" cy="5543550"/>
          </a:xfrm>
        </p:spPr>
        <p:txBody>
          <a:bodyPr>
            <a:normAutofit lnSpcReduction="1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en-US" sz="2800" b="1" dirty="0" smtClean="0"/>
              <a:t>Ա</a:t>
            </a:r>
            <a:r>
              <a:rPr lang="hy-AM" sz="2800" b="1" dirty="0" smtClean="0"/>
              <a:t>րտաքին </a:t>
            </a:r>
            <a:r>
              <a:rPr lang="hy-AM" sz="2800" b="1" dirty="0"/>
              <a:t>պետական </a:t>
            </a:r>
            <a:r>
              <a:rPr lang="hy-AM" sz="2800" b="1" dirty="0" smtClean="0"/>
              <a:t>հաշվեքննություն՝ </a:t>
            </a:r>
            <a:r>
              <a:rPr lang="hy-AM" sz="2800" dirty="0"/>
              <a:t>հաշվեքննության առարկան կարգավորող իրավական ակտերով,  կամ  քաղաքացիաիրավական հարաբերությունների շրջանականերում կնքված գործարքներով սահմանված չափանիշների և պահանջների պահպանման գնահատում</a:t>
            </a:r>
            <a:r>
              <a:rPr lang="hy-AM" sz="2800" dirty="0" smtClean="0"/>
              <a:t>:</a:t>
            </a:r>
            <a:endParaRPr lang="en-US" sz="2800" dirty="0" smtClean="0"/>
          </a:p>
          <a:p>
            <a:pPr marL="0" indent="0">
              <a:buFont typeface="Arial" charset="0"/>
              <a:buNone/>
              <a:defRPr/>
            </a:pPr>
            <a:r>
              <a:rPr lang="hy-AM" sz="2800" dirty="0" smtClean="0"/>
              <a:t> </a:t>
            </a:r>
            <a:r>
              <a:rPr lang="hy-AM" sz="2800" dirty="0"/>
              <a:t>Գնահատումն իրականացվում է հաշվեքննության առարկայի  իրականացման համար իրավական ակտերով, կամ քաղաքացիաիրավական հարաբերությունների շրջանականերում կնքված գործարքներով սահմանված ժամանակաշրջանի կամ փուլի ավարտից հետո:</a:t>
            </a:r>
            <a:endParaRPr lang="ru-RU" sz="2800" dirty="0"/>
          </a:p>
          <a:p>
            <a:pPr>
              <a:defRPr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7129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058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Հաշվեքննիչ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պալատի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գործունեության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ծրագիրը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	</a:t>
            </a:r>
            <a:r>
              <a:rPr lang="en-US" sz="2800" dirty="0" err="1" smtClean="0"/>
              <a:t>Հաշվեքննիչ</a:t>
            </a:r>
            <a:r>
              <a:rPr lang="en-US" sz="2800" dirty="0" smtClean="0"/>
              <a:t> </a:t>
            </a:r>
            <a:r>
              <a:rPr lang="en-US" sz="2800" dirty="0" err="1" smtClean="0"/>
              <a:t>պալատի</a:t>
            </a:r>
            <a:r>
              <a:rPr lang="en-US" sz="2800" dirty="0" smtClean="0"/>
              <a:t> </a:t>
            </a:r>
            <a:r>
              <a:rPr lang="en-US" sz="2800" dirty="0" err="1" smtClean="0"/>
              <a:t>տարեկան</a:t>
            </a:r>
            <a:r>
              <a:rPr lang="en-US" sz="2800" dirty="0" smtClean="0"/>
              <a:t>  	</a:t>
            </a:r>
            <a:r>
              <a:rPr lang="en-US" sz="2800" dirty="0" err="1" smtClean="0"/>
              <a:t>գործունեության</a:t>
            </a:r>
            <a:r>
              <a:rPr lang="en-US" sz="2800" dirty="0" smtClean="0"/>
              <a:t>  </a:t>
            </a:r>
            <a:r>
              <a:rPr lang="en-US" sz="2800" dirty="0" err="1" smtClean="0"/>
              <a:t>ծրագիրը</a:t>
            </a:r>
            <a:r>
              <a:rPr lang="en-US" sz="2800" dirty="0" smtClean="0"/>
              <a:t> </a:t>
            </a:r>
            <a:r>
              <a:rPr lang="en-US" sz="2800" dirty="0" err="1" smtClean="0"/>
              <a:t>բաղկացած</a:t>
            </a:r>
            <a:r>
              <a:rPr lang="en-US" sz="2800" dirty="0" smtClean="0"/>
              <a:t> է 	</a:t>
            </a:r>
            <a:r>
              <a:rPr lang="en-US" sz="2800" dirty="0" err="1" smtClean="0"/>
              <a:t>հետևյալ</a:t>
            </a:r>
            <a:r>
              <a:rPr lang="en-US" sz="2800" dirty="0" smtClean="0"/>
              <a:t> </a:t>
            </a:r>
            <a:r>
              <a:rPr lang="en-US" sz="2800" dirty="0" err="1" smtClean="0"/>
              <a:t>մասերից</a:t>
            </a:r>
            <a:endParaRPr lang="en-US" sz="2800" dirty="0" smtClean="0"/>
          </a:p>
          <a:p>
            <a:pPr>
              <a:buFont typeface="+mj-lt"/>
              <a:buAutoNum type="arabicPeriod"/>
            </a:pPr>
            <a:r>
              <a:rPr lang="hy-AM" sz="2800" dirty="0" smtClean="0"/>
              <a:t>Պ</a:t>
            </a:r>
            <a:r>
              <a:rPr lang="en-US" sz="2800" dirty="0" err="1" smtClean="0"/>
              <a:t>ետական</a:t>
            </a:r>
            <a:r>
              <a:rPr lang="en-US" sz="2800" dirty="0" smtClean="0"/>
              <a:t> </a:t>
            </a:r>
            <a:r>
              <a:rPr lang="en-US" sz="2800" dirty="0" err="1" smtClean="0"/>
              <a:t>բյուջեի</a:t>
            </a:r>
            <a:r>
              <a:rPr lang="en-US" sz="2800" dirty="0" smtClean="0"/>
              <a:t> 3, 6, 9 </a:t>
            </a:r>
            <a:r>
              <a:rPr lang="en-US" sz="2800" dirty="0" err="1" smtClean="0"/>
              <a:t>ամիսների</a:t>
            </a:r>
            <a:r>
              <a:rPr lang="en-US" sz="2800" dirty="0" smtClean="0"/>
              <a:t> և </a:t>
            </a:r>
            <a:r>
              <a:rPr lang="en-US" sz="2800" dirty="0" err="1" smtClean="0"/>
              <a:t>տարեկան</a:t>
            </a:r>
            <a:r>
              <a:rPr lang="en-US" sz="2800" dirty="0" smtClean="0"/>
              <a:t> </a:t>
            </a:r>
            <a:r>
              <a:rPr lang="en-US" sz="2800" dirty="0" err="1" smtClean="0"/>
              <a:t>կատարման</a:t>
            </a:r>
            <a:r>
              <a:rPr lang="en-US" sz="2800" dirty="0" smtClean="0"/>
              <a:t> </a:t>
            </a:r>
            <a:r>
              <a:rPr lang="en-US" sz="2800" dirty="0" err="1" smtClean="0"/>
              <a:t>հաշվեքննություն</a:t>
            </a:r>
            <a:endParaRPr lang="en-US" sz="2800" dirty="0" smtClean="0"/>
          </a:p>
          <a:p>
            <a:pPr>
              <a:buFont typeface="+mj-lt"/>
              <a:buAutoNum type="arabicPeriod"/>
            </a:pPr>
            <a:r>
              <a:rPr lang="en-US" sz="2800" dirty="0" err="1" smtClean="0"/>
              <a:t>Ռիսկերի</a:t>
            </a:r>
            <a:r>
              <a:rPr lang="en-US" sz="2800" dirty="0" smtClean="0"/>
              <a:t> </a:t>
            </a:r>
            <a:r>
              <a:rPr lang="en-US" sz="2800" dirty="0" err="1" smtClean="0"/>
              <a:t>վրա</a:t>
            </a:r>
            <a:r>
              <a:rPr lang="en-US" sz="2800" dirty="0" smtClean="0"/>
              <a:t> </a:t>
            </a:r>
            <a:r>
              <a:rPr lang="en-US" sz="2800" dirty="0" err="1" smtClean="0"/>
              <a:t>հիմնված</a:t>
            </a:r>
            <a:r>
              <a:rPr lang="en-US" sz="2800" dirty="0" smtClean="0"/>
              <a:t> </a:t>
            </a:r>
            <a:r>
              <a:rPr lang="en-US" sz="2800" dirty="0" err="1" smtClean="0"/>
              <a:t>մեթոդաբանությամբ</a:t>
            </a:r>
            <a:r>
              <a:rPr lang="en-US" sz="2800" dirty="0" smtClean="0"/>
              <a:t> </a:t>
            </a:r>
            <a:r>
              <a:rPr lang="en-US" sz="2800" dirty="0" err="1" smtClean="0"/>
              <a:t>ընտրված</a:t>
            </a:r>
            <a:r>
              <a:rPr lang="en-US" sz="2800" dirty="0" smtClean="0"/>
              <a:t> </a:t>
            </a:r>
            <a:r>
              <a:rPr lang="en-US" sz="2800" dirty="0" err="1" smtClean="0"/>
              <a:t>ոլորտներում</a:t>
            </a:r>
            <a:r>
              <a:rPr lang="en-US" sz="2800" dirty="0" smtClean="0"/>
              <a:t> </a:t>
            </a:r>
            <a:r>
              <a:rPr lang="en-US" sz="2800" dirty="0" err="1" smtClean="0"/>
              <a:t>հաշվեքննության</a:t>
            </a:r>
            <a:r>
              <a:rPr lang="en-US" sz="2800" dirty="0" smtClean="0"/>
              <a:t> </a:t>
            </a:r>
            <a:r>
              <a:rPr lang="en-US" sz="2800" dirty="0" err="1" smtClean="0"/>
              <a:t>իրականացում</a:t>
            </a:r>
            <a:r>
              <a:rPr lang="en-US" sz="2800" dirty="0" smtClean="0"/>
              <a:t>:</a:t>
            </a:r>
          </a:p>
          <a:p>
            <a:pPr>
              <a:buFont typeface="+mj-lt"/>
              <a:buAutoNum type="arabicPeriod"/>
            </a:pPr>
            <a:r>
              <a:rPr lang="en-US" sz="2800" dirty="0" err="1" smtClean="0"/>
              <a:t>Հաշվեքննիչ</a:t>
            </a:r>
            <a:r>
              <a:rPr lang="en-US" sz="2800" dirty="0" smtClean="0"/>
              <a:t> </a:t>
            </a:r>
            <a:r>
              <a:rPr lang="en-US" sz="2800" dirty="0" err="1" smtClean="0"/>
              <a:t>պալատի</a:t>
            </a:r>
            <a:r>
              <a:rPr lang="en-US" sz="2800" dirty="0" smtClean="0"/>
              <a:t> </a:t>
            </a:r>
            <a:r>
              <a:rPr lang="en-US" sz="2800" dirty="0" err="1" smtClean="0"/>
              <a:t>ներքին</a:t>
            </a:r>
            <a:r>
              <a:rPr lang="en-US" sz="2800" dirty="0" smtClean="0"/>
              <a:t> </a:t>
            </a:r>
            <a:r>
              <a:rPr lang="en-US" sz="2800" dirty="0" err="1" smtClean="0"/>
              <a:t>գործընթացների</a:t>
            </a:r>
            <a:r>
              <a:rPr lang="en-US" sz="2800" dirty="0" smtClean="0"/>
              <a:t> </a:t>
            </a:r>
            <a:r>
              <a:rPr lang="en-US" sz="2800" dirty="0" err="1" smtClean="0"/>
              <a:t>ծրագիր</a:t>
            </a:r>
            <a:r>
              <a:rPr lang="en-US" sz="2800" dirty="0" smtClean="0"/>
              <a:t>՝ </a:t>
            </a:r>
            <a:r>
              <a:rPr lang="en-US" sz="2800" dirty="0" err="1" smtClean="0"/>
              <a:t>կարողությունների</a:t>
            </a:r>
            <a:r>
              <a:rPr lang="en-US" sz="2800" dirty="0" smtClean="0"/>
              <a:t> </a:t>
            </a:r>
            <a:r>
              <a:rPr lang="en-US" sz="2800" dirty="0" err="1" smtClean="0"/>
              <a:t>զարգացում</a:t>
            </a:r>
            <a:r>
              <a:rPr lang="en-US" sz="2800" dirty="0" smtClean="0"/>
              <a:t>, </a:t>
            </a:r>
            <a:r>
              <a:rPr lang="en-US" sz="2800" dirty="0" err="1" smtClean="0"/>
              <a:t>վերապատրաստում</a:t>
            </a:r>
            <a:r>
              <a:rPr lang="en-US" sz="2800" dirty="0" smtClean="0"/>
              <a:t>, </a:t>
            </a:r>
            <a:r>
              <a:rPr lang="en-US" sz="2800" dirty="0" err="1" smtClean="0"/>
              <a:t>միջազգային</a:t>
            </a:r>
            <a:r>
              <a:rPr lang="en-US" sz="2800" dirty="0" smtClean="0"/>
              <a:t> </a:t>
            </a:r>
            <a:r>
              <a:rPr lang="en-US" sz="2800" dirty="0" err="1" smtClean="0"/>
              <a:t>համագործակցություն</a:t>
            </a:r>
            <a:r>
              <a:rPr lang="en-US" sz="2800" dirty="0" smtClean="0"/>
              <a:t> և </a:t>
            </a:r>
            <a:r>
              <a:rPr lang="en-US" sz="2800" dirty="0" err="1" smtClean="0"/>
              <a:t>այլն</a:t>
            </a:r>
            <a:r>
              <a:rPr lang="en-US" sz="2800" dirty="0" smtClean="0"/>
              <a:t>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28284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066800"/>
          </a:xfrm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Ազգային</a:t>
            </a:r>
            <a:r>
              <a:rPr lang="en-US" sz="3600" dirty="0" smtClean="0">
                <a:solidFill>
                  <a:srgbClr val="FF0000"/>
                </a:solidFill>
              </a:rPr>
              <a:t>  </a:t>
            </a:r>
            <a:r>
              <a:rPr lang="en-US" sz="3600" dirty="0" err="1" smtClean="0">
                <a:solidFill>
                  <a:srgbClr val="FF0000"/>
                </a:solidFill>
              </a:rPr>
              <a:t>ժողով</a:t>
            </a:r>
            <a:r>
              <a:rPr lang="en-US" sz="3600" dirty="0" smtClean="0">
                <a:solidFill>
                  <a:srgbClr val="FF0000"/>
                </a:solidFill>
              </a:rPr>
              <a:t>  </a:t>
            </a:r>
            <a:r>
              <a:rPr lang="en-US" sz="3600" dirty="0" err="1" smtClean="0">
                <a:solidFill>
                  <a:srgbClr val="FF0000"/>
                </a:solidFill>
              </a:rPr>
              <a:t>ներկայացվող</a:t>
            </a:r>
            <a:r>
              <a:rPr lang="en-US" sz="3600" dirty="0" smtClean="0">
                <a:solidFill>
                  <a:srgbClr val="FF0000"/>
                </a:solidFill>
              </a:rPr>
              <a:t>  </a:t>
            </a:r>
            <a:r>
              <a:rPr lang="en-US" sz="3600" dirty="0" err="1" smtClean="0">
                <a:solidFill>
                  <a:srgbClr val="FF0000"/>
                </a:solidFill>
              </a:rPr>
              <a:t>փաստաթղթեր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8392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400" dirty="0" err="1" smtClean="0"/>
              <a:t>Հաշվեքննիչ</a:t>
            </a:r>
            <a:r>
              <a:rPr lang="en-US" sz="2400" dirty="0" smtClean="0"/>
              <a:t> </a:t>
            </a:r>
            <a:r>
              <a:rPr lang="en-US" sz="2400" dirty="0" err="1" smtClean="0"/>
              <a:t>պալատը</a:t>
            </a:r>
            <a:r>
              <a:rPr lang="en-US" sz="2400" dirty="0" smtClean="0"/>
              <a:t> ԱԺ է </a:t>
            </a:r>
            <a:r>
              <a:rPr lang="en-US" sz="2400" dirty="0" err="1" smtClean="0"/>
              <a:t>ներկայացնում</a:t>
            </a:r>
            <a:endParaRPr lang="en-US" sz="2400" dirty="0" smtClean="0"/>
          </a:p>
          <a:p>
            <a:pPr>
              <a:buFont typeface="+mj-lt"/>
              <a:buAutoNum type="arabicPeriod"/>
            </a:pPr>
            <a:r>
              <a:rPr lang="hy-AM" sz="2400" dirty="0" smtClean="0"/>
              <a:t>Տ</a:t>
            </a:r>
            <a:r>
              <a:rPr lang="en-US" sz="2400" dirty="0" err="1" smtClean="0"/>
              <a:t>արեկան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հաղորդում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իր</a:t>
            </a:r>
            <a:r>
              <a:rPr lang="en-US" sz="2400" dirty="0" smtClean="0"/>
              <a:t> </a:t>
            </a:r>
            <a:r>
              <a:rPr lang="en-US" sz="2400" dirty="0" err="1" smtClean="0"/>
              <a:t>գործունեության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վերաբերյալ</a:t>
            </a:r>
            <a:endParaRPr lang="en-US" sz="2400" dirty="0" smtClean="0"/>
          </a:p>
          <a:p>
            <a:pPr>
              <a:buFont typeface="+mj-lt"/>
              <a:buAutoNum type="arabicPeriod"/>
            </a:pPr>
            <a:r>
              <a:rPr lang="hy-AM" sz="2400" dirty="0" smtClean="0"/>
              <a:t>Պ</a:t>
            </a:r>
            <a:r>
              <a:rPr lang="en-US" sz="2400" dirty="0" err="1" smtClean="0"/>
              <a:t>ետական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բյուջեի</a:t>
            </a:r>
            <a:r>
              <a:rPr lang="en-US" sz="2400" dirty="0" smtClean="0"/>
              <a:t> </a:t>
            </a:r>
            <a:r>
              <a:rPr lang="en-US" sz="2400" dirty="0" err="1" smtClean="0"/>
              <a:t>կատարման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վերաբերյալ</a:t>
            </a:r>
            <a:r>
              <a:rPr lang="en-US" sz="2400" dirty="0" smtClean="0"/>
              <a:t> </a:t>
            </a:r>
            <a:r>
              <a:rPr lang="en-US" sz="2400" dirty="0" err="1" smtClean="0"/>
              <a:t>եզրակացություն</a:t>
            </a:r>
            <a:endParaRPr lang="en-US" sz="2400" dirty="0" smtClean="0"/>
          </a:p>
          <a:p>
            <a:pPr>
              <a:buFont typeface="+mj-lt"/>
              <a:buAutoNum type="arabicPeriod"/>
            </a:pPr>
            <a:r>
              <a:rPr lang="hy-AM" sz="2400" dirty="0" smtClean="0"/>
              <a:t>Ը</a:t>
            </a:r>
            <a:r>
              <a:rPr lang="en-US" sz="2400" dirty="0" err="1" smtClean="0"/>
              <a:t>նթացիկ</a:t>
            </a:r>
            <a:r>
              <a:rPr lang="en-US" sz="2400" dirty="0" smtClean="0"/>
              <a:t> </a:t>
            </a:r>
            <a:r>
              <a:rPr lang="en-US" sz="2400" dirty="0" err="1" smtClean="0"/>
              <a:t>եզրակացություններ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smtClean="0"/>
              <a:t>    - </a:t>
            </a:r>
            <a:r>
              <a:rPr lang="en-US" sz="2400" dirty="0" err="1" smtClean="0"/>
              <a:t>պետական</a:t>
            </a:r>
            <a:r>
              <a:rPr lang="en-US" sz="2400" dirty="0" smtClean="0"/>
              <a:t> </a:t>
            </a:r>
            <a:r>
              <a:rPr lang="en-US" sz="2400" dirty="0" err="1"/>
              <a:t>բյուջեի</a:t>
            </a:r>
            <a:r>
              <a:rPr lang="en-US" sz="2400" dirty="0"/>
              <a:t> 3, 6, 9 </a:t>
            </a:r>
            <a:r>
              <a:rPr lang="en-US" sz="2400" dirty="0" err="1"/>
              <a:t>ամիսների</a:t>
            </a:r>
            <a:r>
              <a:rPr lang="en-US" sz="2400" dirty="0"/>
              <a:t> </a:t>
            </a:r>
            <a:r>
              <a:rPr lang="en-US" sz="2400" dirty="0" err="1" smtClean="0"/>
              <a:t>կատարման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հաշվեքննության</a:t>
            </a:r>
            <a:r>
              <a:rPr lang="en-US" sz="2400" dirty="0" smtClean="0"/>
              <a:t>  </a:t>
            </a:r>
            <a:r>
              <a:rPr lang="en-US" sz="2400" dirty="0" err="1" smtClean="0"/>
              <a:t>վերաբերյալ</a:t>
            </a:r>
            <a:r>
              <a:rPr lang="en-US" sz="2400" dirty="0" smtClean="0"/>
              <a:t> </a:t>
            </a:r>
          </a:p>
          <a:p>
            <a:pPr marL="0" indent="0">
              <a:buNone/>
            </a:pPr>
            <a:r>
              <a:rPr lang="en-US" sz="2400" dirty="0" smtClean="0"/>
              <a:t>   - </a:t>
            </a:r>
            <a:r>
              <a:rPr lang="en-US" sz="2400" dirty="0" err="1" smtClean="0"/>
              <a:t>ռիսկերի</a:t>
            </a:r>
            <a:r>
              <a:rPr lang="en-US" sz="2400" dirty="0" smtClean="0"/>
              <a:t> </a:t>
            </a:r>
            <a:r>
              <a:rPr lang="en-US" sz="2400" dirty="0" err="1"/>
              <a:t>վրա</a:t>
            </a:r>
            <a:r>
              <a:rPr lang="en-US" sz="2400" dirty="0"/>
              <a:t> </a:t>
            </a:r>
            <a:r>
              <a:rPr lang="en-US" sz="2400" dirty="0" err="1"/>
              <a:t>հիմնված</a:t>
            </a:r>
            <a:r>
              <a:rPr lang="en-US" sz="2400" dirty="0"/>
              <a:t> </a:t>
            </a:r>
            <a:r>
              <a:rPr lang="en-US" sz="2400" dirty="0" err="1"/>
              <a:t>մեթոդաբանությամբ</a:t>
            </a:r>
            <a:r>
              <a:rPr lang="en-US" sz="2400" dirty="0"/>
              <a:t> </a:t>
            </a:r>
            <a:r>
              <a:rPr lang="en-US" sz="2400" dirty="0" err="1"/>
              <a:t>ընտրված</a:t>
            </a:r>
            <a:r>
              <a:rPr lang="en-US" sz="2400" dirty="0"/>
              <a:t> </a:t>
            </a:r>
            <a:r>
              <a:rPr lang="en-US" sz="2400" dirty="0" err="1"/>
              <a:t>ոլորտներում</a:t>
            </a:r>
            <a:r>
              <a:rPr lang="en-US" sz="2400" dirty="0"/>
              <a:t> </a:t>
            </a:r>
            <a:r>
              <a:rPr lang="en-US" sz="2400" dirty="0" err="1"/>
              <a:t>հաշվեքննության</a:t>
            </a:r>
            <a:r>
              <a:rPr lang="en-US" sz="2400" dirty="0"/>
              <a:t> </a:t>
            </a:r>
            <a:r>
              <a:rPr lang="en-US" sz="2400" dirty="0" err="1" smtClean="0"/>
              <a:t>վերաբերյալ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 algn="ctr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ՀՀ </a:t>
            </a:r>
            <a:r>
              <a:rPr lang="en-US" sz="2400" b="1" dirty="0" err="1">
                <a:solidFill>
                  <a:srgbClr val="FF0000"/>
                </a:solidFill>
              </a:rPr>
              <a:t>հաշվեքննիչ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պալատի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մասին</a:t>
            </a:r>
            <a:r>
              <a:rPr lang="en-US" sz="2400" b="1" dirty="0">
                <a:solidFill>
                  <a:srgbClr val="FF0000"/>
                </a:solidFill>
              </a:rPr>
              <a:t> ՀՀ </a:t>
            </a:r>
            <a:r>
              <a:rPr lang="en-US" sz="2400" b="1" dirty="0" err="1">
                <a:solidFill>
                  <a:srgbClr val="FF0000"/>
                </a:solidFill>
              </a:rPr>
              <a:t>օրենքը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ուժի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մեջ</a:t>
            </a:r>
            <a:r>
              <a:rPr lang="en-US" sz="2400" b="1" dirty="0">
                <a:solidFill>
                  <a:srgbClr val="FF0000"/>
                </a:solidFill>
              </a:rPr>
              <a:t> է </a:t>
            </a:r>
            <a:r>
              <a:rPr lang="en-US" sz="2400" b="1" dirty="0" err="1" smtClean="0">
                <a:solidFill>
                  <a:srgbClr val="FF0000"/>
                </a:solidFill>
              </a:rPr>
              <a:t>մտել</a:t>
            </a:r>
            <a:r>
              <a:rPr lang="en-US" sz="2400" b="1" dirty="0" smtClean="0">
                <a:solidFill>
                  <a:srgbClr val="FF0000"/>
                </a:solidFill>
              </a:rPr>
              <a:t>.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2018 </a:t>
            </a:r>
            <a:r>
              <a:rPr lang="en-US" sz="2400" b="1" dirty="0" err="1">
                <a:solidFill>
                  <a:srgbClr val="FF0000"/>
                </a:solidFill>
              </a:rPr>
              <a:t>թվականի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ապրիլի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9-ին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739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328863"/>
            <a:ext cx="137477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4691063"/>
            <a:ext cx="1160462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ight Arrow 19"/>
          <p:cNvSpPr/>
          <p:nvPr/>
        </p:nvSpPr>
        <p:spPr>
          <a:xfrm rot="14209481">
            <a:off x="658019" y="3977482"/>
            <a:ext cx="998537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64500" y="1871663"/>
            <a:ext cx="16421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 dirty="0" err="1" smtClean="0">
                <a:latin typeface="Calibri" pitchFamily="34" charset="0"/>
              </a:rPr>
              <a:t>Ազգային</a:t>
            </a:r>
            <a:r>
              <a:rPr lang="en-US" altLang="en-US" sz="1600" dirty="0" smtClean="0">
                <a:latin typeface="Calibri" pitchFamily="34" charset="0"/>
              </a:rPr>
              <a:t> </a:t>
            </a:r>
            <a:r>
              <a:rPr lang="en-US" altLang="en-US" sz="1600" dirty="0" err="1" smtClean="0">
                <a:latin typeface="Calibri" pitchFamily="34" charset="0"/>
              </a:rPr>
              <a:t>ժողով</a:t>
            </a:r>
            <a:endParaRPr lang="en-US" altLang="en-US" sz="1600" dirty="0"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82588" y="5681663"/>
            <a:ext cx="1931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Գործադիր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47650" y="1905000"/>
            <a:ext cx="2743200" cy="1643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914400" y="1414463"/>
            <a:ext cx="652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latin typeface="Calibri" pitchFamily="34" charset="0"/>
              </a:rPr>
              <a:t>1996</a:t>
            </a:r>
          </a:p>
        </p:txBody>
      </p:sp>
      <p:sp>
        <p:nvSpPr>
          <p:cNvPr id="40" name="Right Arrow 39"/>
          <p:cNvSpPr/>
          <p:nvPr/>
        </p:nvSpPr>
        <p:spPr>
          <a:xfrm rot="7396717">
            <a:off x="1420019" y="4053682"/>
            <a:ext cx="998537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82588" y="4233863"/>
            <a:ext cx="911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հաշվետու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77988" y="3548063"/>
            <a:ext cx="1512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վերահսկողություն</a:t>
            </a: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438400"/>
            <a:ext cx="137477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4724400"/>
            <a:ext cx="1158875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ight Arrow 46"/>
          <p:cNvSpPr/>
          <p:nvPr/>
        </p:nvSpPr>
        <p:spPr>
          <a:xfrm rot="15100894">
            <a:off x="3525044" y="4029869"/>
            <a:ext cx="998538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352800" y="1981200"/>
            <a:ext cx="1676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 dirty="0" err="1" smtClean="0">
                <a:latin typeface="Calibri" pitchFamily="34" charset="0"/>
              </a:rPr>
              <a:t>Ազգային</a:t>
            </a:r>
            <a:r>
              <a:rPr lang="en-US" altLang="en-US" sz="1600" dirty="0" smtClean="0">
                <a:latin typeface="Calibri" pitchFamily="34" charset="0"/>
              </a:rPr>
              <a:t> </a:t>
            </a:r>
            <a:r>
              <a:rPr lang="en-US" altLang="en-US" sz="1600" dirty="0" err="1" smtClean="0">
                <a:latin typeface="Calibri" pitchFamily="34" charset="0"/>
              </a:rPr>
              <a:t>ժողով</a:t>
            </a:r>
            <a:endParaRPr lang="en-US" altLang="en-US" sz="1600" dirty="0">
              <a:latin typeface="Calibri" pitchFamily="34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562350" y="5715000"/>
            <a:ext cx="1931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Գործադիր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429000" y="1981200"/>
            <a:ext cx="1600200" cy="167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267200" y="1566863"/>
            <a:ext cx="652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latin typeface="Calibri" pitchFamily="34" charset="0"/>
              </a:rPr>
              <a:t>2006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971800" y="4191000"/>
            <a:ext cx="911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հաշվետու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498975" y="4243388"/>
            <a:ext cx="15128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վերահսկողություն</a:t>
            </a:r>
          </a:p>
        </p:txBody>
      </p:sp>
      <p:sp>
        <p:nvSpPr>
          <p:cNvPr id="56" name="Right Arrow 55"/>
          <p:cNvSpPr/>
          <p:nvPr/>
        </p:nvSpPr>
        <p:spPr>
          <a:xfrm rot="7129975">
            <a:off x="4559300" y="4071938"/>
            <a:ext cx="1171575" cy="254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49" y="2431557"/>
            <a:ext cx="137477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4681538"/>
            <a:ext cx="1160463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ight Arrow 64"/>
          <p:cNvSpPr/>
          <p:nvPr/>
        </p:nvSpPr>
        <p:spPr>
          <a:xfrm rot="17777917">
            <a:off x="6649244" y="4010819"/>
            <a:ext cx="998538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6705600" y="2024063"/>
            <a:ext cx="16414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 dirty="0" err="1" smtClean="0">
                <a:latin typeface="Calibri" pitchFamily="34" charset="0"/>
              </a:rPr>
              <a:t>Ազգային</a:t>
            </a:r>
            <a:r>
              <a:rPr lang="en-US" altLang="en-US" sz="1600" dirty="0" smtClean="0">
                <a:latin typeface="Calibri" pitchFamily="34" charset="0"/>
              </a:rPr>
              <a:t> </a:t>
            </a:r>
            <a:r>
              <a:rPr lang="en-US" altLang="en-US" sz="1600" dirty="0" err="1" smtClean="0">
                <a:latin typeface="Calibri" pitchFamily="34" charset="0"/>
              </a:rPr>
              <a:t>ժողով</a:t>
            </a:r>
            <a:endParaRPr lang="en-US" altLang="en-US" sz="1600" dirty="0">
              <a:latin typeface="Calibri" pitchFamily="34" charset="0"/>
            </a:endParaRP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6138863" y="5715000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Գործադիր</a:t>
            </a:r>
          </a:p>
        </p:txBody>
      </p:sp>
      <p:sp>
        <p:nvSpPr>
          <p:cNvPr id="68" name="Rectangle 67"/>
          <p:cNvSpPr/>
          <p:nvPr/>
        </p:nvSpPr>
        <p:spPr>
          <a:xfrm>
            <a:off x="6251575" y="1981200"/>
            <a:ext cx="2541588" cy="1643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7391400" y="1524000"/>
            <a:ext cx="652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latin typeface="Calibri" pitchFamily="34" charset="0"/>
              </a:rPr>
              <a:t>2016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6172200" y="4267200"/>
            <a:ext cx="911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հաշվետու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7280275" y="5337175"/>
            <a:ext cx="1125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հաշվեքննում</a:t>
            </a:r>
          </a:p>
        </p:txBody>
      </p:sp>
      <p:sp>
        <p:nvSpPr>
          <p:cNvPr id="72" name="Right Arrow 71"/>
          <p:cNvSpPr/>
          <p:nvPr/>
        </p:nvSpPr>
        <p:spPr>
          <a:xfrm rot="10800000">
            <a:off x="7407275" y="5062538"/>
            <a:ext cx="630238" cy="284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7685088" y="3956050"/>
            <a:ext cx="15001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տեղեկատվություն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8347075" y="5418138"/>
            <a:ext cx="441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latin typeface="Calibri" pitchFamily="34" charset="0"/>
              </a:rPr>
              <a:t>ՀՊ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2162175" y="2176463"/>
            <a:ext cx="4921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latin typeface="Calibri" pitchFamily="34" charset="0"/>
              </a:rPr>
              <a:t>ՎՊ</a:t>
            </a: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5257800" y="2362200"/>
            <a:ext cx="492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latin typeface="Calibri" pitchFamily="34" charset="0"/>
              </a:rPr>
              <a:t>ՎՊ</a:t>
            </a:r>
          </a:p>
        </p:txBody>
      </p:sp>
      <p:sp>
        <p:nvSpPr>
          <p:cNvPr id="97" name="Right Arrow 96"/>
          <p:cNvSpPr/>
          <p:nvPr/>
        </p:nvSpPr>
        <p:spPr>
          <a:xfrm rot="14461388">
            <a:off x="7665243" y="4015582"/>
            <a:ext cx="1198563" cy="266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4133" name="TextBox 45"/>
          <p:cNvSpPr txBox="1">
            <a:spLocks noChangeArrowheads="1"/>
          </p:cNvSpPr>
          <p:nvPr/>
        </p:nvSpPr>
        <p:spPr bwMode="auto">
          <a:xfrm>
            <a:off x="142081" y="37430"/>
            <a:ext cx="87725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Ազգային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ժողով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–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Բարձրագույն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աուդիտորական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մարմին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հարաբերության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փոփոխումը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                              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ըստ</a:t>
            </a:r>
            <a:r>
              <a:rPr lang="en-US" altLang="en-US" sz="28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  <a:latin typeface="Calibri" pitchFamily="34" charset="0"/>
              </a:rPr>
              <a:t>սահմանադրության</a:t>
            </a:r>
            <a:endParaRPr lang="hy-AM" altLang="en-US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029200" y="2362200"/>
            <a:ext cx="914400" cy="1295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1" name="Picture 60" descr="https://fb-s-c-a.akamaihd.net/h-ak-xfa1/v/t35.0-12/15368982_10211150067164573_1846229823_o.png?oh=3c3e7545a4b7f435bbf2a7a353939719&amp;oe=584A807A&amp;__gda__=1481264877_8d00516546d6d3e2b27e4ab1853750f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26670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2" descr="https://fb-s-c-a.akamaihd.net/h-ak-xfa1/v/t35.0-12/15368982_10211150067164573_1846229823_o.png?oh=3c3e7545a4b7f435bbf2a7a353939719&amp;oe=584A807A&amp;__gda__=1481264877_8d00516546d6d3e2b27e4ab1853750f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19400"/>
            <a:ext cx="762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72" descr="https://fb-s-c-a.akamaihd.net/h-ak-xfa1/v/t35.0-12/15368982_10211150067164573_1846229823_o.png?oh=3c3e7545a4b7f435bbf2a7a353939719&amp;oe=584A807A&amp;__gda__=1481264877_8d00516546d6d3e2b27e4ab1853750f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075" y="47244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726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23" grpId="0"/>
      <p:bldP spid="28" grpId="0" animBg="1"/>
      <p:bldP spid="29" grpId="0"/>
      <p:bldP spid="40" grpId="0" animBg="1"/>
      <p:bldP spid="41" grpId="0"/>
      <p:bldP spid="42" grpId="0"/>
      <p:bldP spid="47" grpId="0" animBg="1"/>
      <p:bldP spid="48" grpId="0"/>
      <p:bldP spid="49" grpId="0"/>
      <p:bldP spid="51" grpId="0" animBg="1"/>
      <p:bldP spid="52" grpId="0"/>
      <p:bldP spid="54" grpId="0"/>
      <p:bldP spid="55" grpId="0"/>
      <p:bldP spid="56" grpId="0" animBg="1"/>
      <p:bldP spid="65" grpId="0" animBg="1"/>
      <p:bldP spid="66" grpId="0"/>
      <p:bldP spid="67" grpId="0"/>
      <p:bldP spid="68" grpId="0" animBg="1"/>
      <p:bldP spid="69" grpId="0"/>
      <p:bldP spid="70" grpId="0"/>
      <p:bldP spid="71" grpId="0"/>
      <p:bldP spid="72" grpId="0" animBg="1"/>
      <p:bldP spid="74" grpId="0"/>
      <p:bldP spid="79" grpId="0"/>
      <p:bldP spid="80" grpId="0"/>
      <p:bldP spid="95" grpId="0"/>
      <p:bldP spid="97" grpId="0" animBg="1"/>
      <p:bldP spid="6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1116</Words>
  <Application>Microsoft Office PowerPoint</Application>
  <PresentationFormat>On-screen Show (4:3)</PresentationFormat>
  <Paragraphs>123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ՀԱՇՎԵՔՆՆԻՉ  ՊԱԼԱՏ – ԱԶԳԱՅԻՆ  ԺՈՂՈՎ               ՀԱՄԱԳՈՐԾԱԿՑՈՒԹՅՈՒՆ   (ԱՍՊԵՏԻ ՍՈՒՐԸ)</vt:lpstr>
      <vt:lpstr>PowerPoint Presentation</vt:lpstr>
      <vt:lpstr>Հաշվեքննիչ Պալատի համապատասխանումը INTOSAI ստանդարտներին</vt:lpstr>
      <vt:lpstr>  Հաշվեքննիչ պալատի գործունեության նպատակը    </vt:lpstr>
      <vt:lpstr>Հաշվեքննիչ պալատի գործառույթը</vt:lpstr>
      <vt:lpstr>Հաշվեքննություն</vt:lpstr>
      <vt:lpstr>Հաշվեքննիչ պալատի գործունեության ծրագիրը </vt:lpstr>
      <vt:lpstr>Ազգային  ժողով  ներկայացվող  փաստաթղթեր </vt:lpstr>
      <vt:lpstr>PowerPoint Presentation</vt:lpstr>
      <vt:lpstr>Մեդալի երկու կողմերը</vt:lpstr>
      <vt:lpstr>Ասպետը առանց սրի</vt:lpstr>
      <vt:lpstr>Կառավարության վերահսկողությունը և հաշվետվողականությունը (միջազգային փորձ)</vt:lpstr>
      <vt:lpstr>PowerPoint Presentation</vt:lpstr>
      <vt:lpstr>PowerPoint Presentation</vt:lpstr>
      <vt:lpstr>Աժ – ՀՊ համագործակցության իրավակարգավորումները</vt:lpstr>
      <vt:lpstr>ԱԺ-ՀՊ համագործակցության ձևաչափը </vt:lpstr>
      <vt:lpstr>ԱԺ-ՀՊ համագործակցության անհրաժեշտ պայմանը</vt:lpstr>
      <vt:lpstr>Աժ-ՀՊ համագործակցության մեկ պրակտիկ հարց</vt:lpstr>
      <vt:lpstr>ՇՆՈՐՀԱԿԱԼՈՒԹՅՈՒՆ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Բարձրագույն Աուդիտորական Մարմին ՀԱՇՎԵՔՆՆԻՉ   ՊԱԼԱՏ</dc:title>
  <dc:creator>Gagik Minasyan</dc:creator>
  <cp:lastModifiedBy>Svetlana Hovakimyan</cp:lastModifiedBy>
  <cp:revision>87</cp:revision>
  <cp:lastPrinted>2018-10-25T13:50:31Z</cp:lastPrinted>
  <dcterms:created xsi:type="dcterms:W3CDTF">2006-08-16T00:00:00Z</dcterms:created>
  <dcterms:modified xsi:type="dcterms:W3CDTF">2018-11-05T12:57:55Z</dcterms:modified>
</cp:coreProperties>
</file>