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74" r:id="rId3"/>
    <p:sldId id="275" r:id="rId4"/>
    <p:sldId id="276" r:id="rId5"/>
    <p:sldId id="277" r:id="rId6"/>
    <p:sldId id="278" r:id="rId7"/>
    <p:sldId id="303" r:id="rId8"/>
    <p:sldId id="289" r:id="rId9"/>
    <p:sldId id="279" r:id="rId10"/>
    <p:sldId id="280" r:id="rId11"/>
    <p:sldId id="282" r:id="rId12"/>
    <p:sldId id="300" r:id="rId13"/>
    <p:sldId id="301" r:id="rId14"/>
    <p:sldId id="302" r:id="rId15"/>
    <p:sldId id="283" r:id="rId16"/>
    <p:sldId id="284" r:id="rId17"/>
    <p:sldId id="285" r:id="rId18"/>
    <p:sldId id="286" r:id="rId19"/>
    <p:sldId id="287" r:id="rId20"/>
    <p:sldId id="290" r:id="rId21"/>
    <p:sldId id="28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D8AE7-025E-4314-9062-B6FC0FBC3505}" type="datetimeFigureOut">
              <a:rPr lang="en-US" smtClean="0"/>
              <a:t>11/5/2018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9E914-7FD4-4C10-8401-73E6D8171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5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213B509-B1B1-4D14-BB13-F93EF4D30D09}" type="slidenum">
              <a:rPr lang="en-US" altLang="en-US" smtClean="0">
                <a:latin typeface="Calibri" pitchFamily="34" charset="0"/>
              </a:rPr>
              <a:pPr/>
              <a:t>6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B4FE268C-7A84-426C-BF6E-60CB8346521B}" type="slidenum">
              <a:rPr lang="en-US" altLang="en-US" smtClean="0">
                <a:latin typeface="Calibri" pitchFamily="34" charset="0"/>
              </a:rPr>
              <a:pPr/>
              <a:t>10</a:t>
            </a:fld>
            <a:endParaRPr lang="en-US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152400"/>
            <a:ext cx="8229600" cy="838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y-AM" dirty="0"/>
              <a:t/>
            </a:r>
            <a:br>
              <a:rPr lang="hy-AM" dirty="0"/>
            </a:br>
            <a:r>
              <a:rPr lang="en-US" sz="2200" b="1" dirty="0">
                <a:solidFill>
                  <a:srgbClr val="C00000"/>
                </a:solidFill>
              </a:rPr>
              <a:t/>
            </a:r>
            <a:br>
              <a:rPr lang="en-US" sz="2200" b="1" dirty="0">
                <a:solidFill>
                  <a:srgbClr val="C00000"/>
                </a:solidFill>
              </a:rPr>
            </a:br>
            <a:r>
              <a:rPr lang="en-US" sz="3600" b="1" dirty="0" err="1">
                <a:solidFill>
                  <a:srgbClr val="FF0000"/>
                </a:solidFill>
              </a:rPr>
              <a:t>Օրենքների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կատարման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ընթացքի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նկատմամբ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վերահսկողություն</a:t>
            </a:r>
            <a:r>
              <a:rPr lang="hy-AM" sz="3600" b="1" dirty="0">
                <a:solidFill>
                  <a:srgbClr val="C00000"/>
                </a:solidFill>
              </a:rPr>
              <a:t/>
            </a:r>
            <a:br>
              <a:rPr lang="hy-AM" sz="3600" b="1" dirty="0">
                <a:solidFill>
                  <a:srgbClr val="C00000"/>
                </a:solidFill>
              </a:rPr>
            </a:br>
            <a:r>
              <a:rPr lang="hy-AM" sz="3600" dirty="0"/>
              <a:t/>
            </a:r>
            <a:br>
              <a:rPr lang="hy-AM" sz="3600" dirty="0"/>
            </a:br>
            <a:endParaRPr lang="en-US" sz="3600" dirty="0"/>
          </a:p>
        </p:txBody>
      </p:sp>
      <p:pic>
        <p:nvPicPr>
          <p:cNvPr id="2051" name="Picture 2" descr="C:\Users\margar_hov\Desktop\GIZ cover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3302000"/>
            <a:ext cx="8208962" cy="2193925"/>
          </a:xfrm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201738"/>
            <a:ext cx="43053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 descr="C:\Users\margar_hov\Desktop\Tsakhadzor 2015_PFM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363" y="1201738"/>
            <a:ext cx="39036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Subtitle 2"/>
          <p:cNvSpPr txBox="1">
            <a:spLocks/>
          </p:cNvSpPr>
          <p:nvPr/>
        </p:nvSpPr>
        <p:spPr bwMode="auto">
          <a:xfrm>
            <a:off x="1381125" y="5722938"/>
            <a:ext cx="6400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ru-RU" altLang="en-US" sz="1600">
              <a:solidFill>
                <a:srgbClr val="898989"/>
              </a:solidFill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500063" y="5519738"/>
            <a:ext cx="82089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y-AM" altLang="en-US" sz="1400" b="1" dirty="0"/>
              <a:t>Գագիկ Մինասյան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y-AM" altLang="en-US" sz="1400" dirty="0"/>
              <a:t>ՀՀ ԱԺ ֆինանսավարկային և բյուջետային հարցերի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y-AM" altLang="en-US" sz="1400" dirty="0"/>
              <a:t>մշտական հանձնաժողովի </a:t>
            </a:r>
            <a:r>
              <a:rPr lang="hy-AM" altLang="en-US" sz="1400" dirty="0" smtClean="0"/>
              <a:t>նախագահ</a:t>
            </a:r>
            <a:endParaRPr lang="hy-AM" altLang="en-US" sz="14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y-AM" altLang="en-US" sz="1400" dirty="0"/>
              <a:t>201</a:t>
            </a:r>
            <a:r>
              <a:rPr lang="en-US" altLang="en-US" sz="1400" dirty="0"/>
              <a:t>8</a:t>
            </a:r>
            <a:r>
              <a:rPr lang="hy-AM" altLang="en-US" sz="1400" dirty="0"/>
              <a:t>թ. </a:t>
            </a:r>
            <a:r>
              <a:rPr lang="en-US" altLang="en-US" sz="1400" dirty="0" err="1" smtClean="0"/>
              <a:t>Հոկտեմբեր</a:t>
            </a:r>
            <a:endParaRPr lang="hy-AM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4142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38" y="0"/>
            <a:ext cx="8686800" cy="6207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700" dirty="0">
                <a:solidFill>
                  <a:srgbClr val="C00000"/>
                </a:solidFill>
              </a:rPr>
              <a:t/>
            </a:r>
            <a:br>
              <a:rPr lang="en-US" sz="2700" dirty="0">
                <a:solidFill>
                  <a:srgbClr val="C00000"/>
                </a:solidFill>
              </a:rPr>
            </a:br>
            <a:r>
              <a:rPr lang="hy-AM" sz="2200" dirty="0">
                <a:solidFill>
                  <a:srgbClr val="FF0000"/>
                </a:solidFill>
              </a:rPr>
              <a:t>Բ. Օրենքի նպատակների, կարգավորումների և իրականության միջև համապատասխանության նկատմամբ վերահսկողություն</a:t>
            </a:r>
            <a:r>
              <a:rPr lang="hy-AM" sz="2200" dirty="0">
                <a:solidFill>
                  <a:srgbClr val="C00000"/>
                </a:solidFill>
              </a:rPr>
              <a:t/>
            </a:r>
            <a:br>
              <a:rPr lang="hy-AM" sz="2200" dirty="0">
                <a:solidFill>
                  <a:srgbClr val="C00000"/>
                </a:solidFill>
              </a:rPr>
            </a:b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3124200"/>
            <a:ext cx="8458200" cy="325913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/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endParaRPr lang="en-US" sz="2400" dirty="0"/>
          </a:p>
        </p:txBody>
      </p:sp>
      <p:sp>
        <p:nvSpPr>
          <p:cNvPr id="9220" name="Прямоугольник 2"/>
          <p:cNvSpPr>
            <a:spLocks noChangeArrowheads="1"/>
          </p:cNvSpPr>
          <p:nvPr/>
        </p:nvSpPr>
        <p:spPr bwMode="auto">
          <a:xfrm>
            <a:off x="107950" y="765175"/>
            <a:ext cx="8758238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en-US" sz="1800" u="sng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</a:t>
            </a:r>
            <a:r>
              <a:rPr lang="en-US" altLang="en-US" sz="1600" dirty="0" err="1"/>
              <a:t>Ի</a:t>
            </a:r>
            <a:r>
              <a:rPr lang="en-US" altLang="en-US" sz="1600" dirty="0" err="1">
                <a:latin typeface="Sylfaen" pitchFamily="18" charset="0"/>
              </a:rPr>
              <a:t>՞</a:t>
            </a:r>
            <a:r>
              <a:rPr lang="en-US" altLang="en-US" sz="1600" dirty="0" err="1"/>
              <a:t>նչ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հիմքով</a:t>
            </a:r>
            <a:r>
              <a:rPr lang="en-US" altLang="en-US" sz="1600" dirty="0"/>
              <a:t> է </a:t>
            </a:r>
            <a:r>
              <a:rPr lang="en-US" altLang="en-US" sz="1600" dirty="0" err="1"/>
              <a:t>սկսվում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վերահսկողությունը</a:t>
            </a:r>
            <a:r>
              <a:rPr lang="en-US" altLang="en-US" sz="1600" dirty="0"/>
              <a:t>՝  </a:t>
            </a:r>
            <a:r>
              <a:rPr lang="en-US" altLang="en-US" sz="1600" dirty="0" err="1"/>
              <a:t>ըստ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ազդակների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առկայության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թե</a:t>
            </a:r>
            <a:r>
              <a:rPr lang="en-US" altLang="en-US" sz="1600" dirty="0">
                <a:latin typeface="Sylfaen" pitchFamily="18" charset="0"/>
              </a:rPr>
              <a:t>՞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նաև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մշտադիտարկման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սկզբունքով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en-US" sz="1600" b="1" i="1" dirty="0"/>
              <a:t>- </a:t>
            </a:r>
            <a:r>
              <a:rPr lang="en-US" altLang="en-US" sz="1600" b="1" i="1" dirty="0" err="1"/>
              <a:t>Ըստ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ազդակների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առկայության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Օրենքի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վերանայման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ժամկետի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օրենսդրական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 smtClean="0"/>
              <a:t>պահանջի</a:t>
            </a:r>
            <a:r>
              <a:rPr lang="en-US" altLang="en-US" sz="1600" b="1" i="1" dirty="0" smtClean="0"/>
              <a:t>,</a:t>
            </a:r>
            <a:endParaRPr lang="en-US" altLang="en-US" sz="1600" b="1" i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Օրենքի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կիրառման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ընթացքի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վերաբերյալ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տեղեկատվության</a:t>
            </a:r>
            <a:r>
              <a:rPr lang="en-US" altLang="en-US" sz="1600" b="1" i="1" dirty="0"/>
              <a:t>,  </a:t>
            </a:r>
            <a:r>
              <a:rPr lang="en-US" altLang="en-US" sz="1600" b="1" i="1" dirty="0" err="1"/>
              <a:t>տրամադրման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օրենսդրական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 smtClean="0"/>
              <a:t>պահանջի</a:t>
            </a:r>
            <a:r>
              <a:rPr lang="en-US" altLang="en-US" sz="1600" b="1" i="1" dirty="0" smtClean="0"/>
              <a:t>,</a:t>
            </a:r>
            <a:endParaRPr lang="en-US" altLang="en-US" sz="1600" b="1" i="1" dirty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en-US" sz="1600" b="1" i="1" dirty="0">
                <a:solidFill>
                  <a:srgbClr val="0070C0"/>
                </a:solidFill>
              </a:rPr>
              <a:t> - </a:t>
            </a:r>
            <a:r>
              <a:rPr lang="hy-AM" altLang="en-US" sz="1600" b="1" i="1" dirty="0">
                <a:solidFill>
                  <a:srgbClr val="0070C0"/>
                </a:solidFill>
              </a:rPr>
              <a:t>Բոլոր  օրենքների պարբերական մ</a:t>
            </a:r>
            <a:r>
              <a:rPr lang="en-US" altLang="en-US" sz="1600" b="1" i="1" dirty="0" err="1" smtClean="0">
                <a:solidFill>
                  <a:srgbClr val="0070C0"/>
                </a:solidFill>
              </a:rPr>
              <a:t>շտադիտարկման</a:t>
            </a:r>
            <a:r>
              <a:rPr lang="hy-AM" altLang="en-US" sz="1600" b="1" i="1" dirty="0" smtClean="0">
                <a:solidFill>
                  <a:srgbClr val="0070C0"/>
                </a:solidFill>
              </a:rPr>
              <a:t>  </a:t>
            </a:r>
            <a:r>
              <a:rPr lang="en-US" altLang="en-US" sz="1600" b="1" i="1" dirty="0">
                <a:solidFill>
                  <a:srgbClr val="0070C0"/>
                </a:solidFill>
              </a:rPr>
              <a:t>(</a:t>
            </a:r>
            <a:r>
              <a:rPr lang="hy-AM" altLang="en-US" sz="1600" b="1" i="1" dirty="0">
                <a:solidFill>
                  <a:srgbClr val="0070C0"/>
                </a:solidFill>
              </a:rPr>
              <a:t>մշտադիտարկում </a:t>
            </a:r>
            <a:r>
              <a:rPr lang="en-US" altLang="en-US" sz="1600" b="1" i="1" dirty="0" smtClean="0">
                <a:solidFill>
                  <a:srgbClr val="0070C0"/>
                </a:solidFill>
              </a:rPr>
              <a:t>):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</a:t>
            </a:r>
            <a:r>
              <a:rPr lang="hy-AM" altLang="en-US" sz="1600" dirty="0" smtClean="0"/>
              <a:t>Ո</a:t>
            </a:r>
            <a:r>
              <a:rPr lang="en-US" altLang="en-US" sz="1600" dirty="0">
                <a:latin typeface="Arial" charset="0"/>
              </a:rPr>
              <a:t>՞</a:t>
            </a:r>
            <a:r>
              <a:rPr lang="hy-AM" altLang="en-US" sz="1600" dirty="0"/>
              <a:t>րն է օրենքների կատարման նկատմամբ վերահսկողության առարկան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- </a:t>
            </a:r>
            <a:r>
              <a:rPr lang="en-US" altLang="en-US" sz="1600" b="1" i="1" dirty="0" err="1"/>
              <a:t>Համապատասխանությունը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օրենքների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նպատակների</a:t>
            </a:r>
            <a:r>
              <a:rPr lang="en-US" altLang="en-US" sz="1600" b="1" i="1" dirty="0"/>
              <a:t>, </a:t>
            </a:r>
            <a:r>
              <a:rPr lang="en-US" altLang="en-US" sz="1600" b="1" i="1" dirty="0" err="1"/>
              <a:t>կարգավորումների</a:t>
            </a:r>
            <a:r>
              <a:rPr lang="en-US" altLang="en-US" sz="1600" b="1" i="1" dirty="0"/>
              <a:t> և </a:t>
            </a:r>
            <a:r>
              <a:rPr lang="en-US" altLang="en-US" sz="1600" b="1" i="1" dirty="0" err="1"/>
              <a:t>իրականության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միջև</a:t>
            </a:r>
            <a:r>
              <a:rPr lang="en-US" altLang="en-US" sz="1600" b="1" i="1" dirty="0" smtClean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hy-AM" altLang="en-US" sz="1600" dirty="0"/>
              <a:t/>
            </a:r>
            <a:br>
              <a:rPr lang="hy-AM" altLang="en-US" sz="1600" dirty="0"/>
            </a:br>
            <a:r>
              <a:rPr lang="en-US" altLang="en-US" sz="1600" dirty="0"/>
              <a:t> </a:t>
            </a:r>
            <a:r>
              <a:rPr lang="en-US" altLang="en-US" sz="1600" dirty="0" smtClean="0"/>
              <a:t>   </a:t>
            </a:r>
            <a:r>
              <a:rPr lang="hy-AM" altLang="en-US" sz="1600" dirty="0"/>
              <a:t>Ո</a:t>
            </a:r>
            <a:r>
              <a:rPr lang="en-US" altLang="en-US" sz="1600" dirty="0">
                <a:latin typeface="Arial" charset="0"/>
              </a:rPr>
              <a:t>՞</a:t>
            </a:r>
            <a:r>
              <a:rPr lang="hy-AM" altLang="en-US" sz="1600" dirty="0"/>
              <a:t>րն է օրենքների կատարման ընթացքի նկատմամբ վերահսկողության գործիքակազմը.</a:t>
            </a:r>
            <a:r>
              <a:rPr lang="en-US" altLang="en-US" sz="1600" b="1" i="1" dirty="0"/>
              <a:t>    </a:t>
            </a:r>
            <a:r>
              <a:rPr lang="en-US" altLang="en-US" sz="1600" b="1" i="1" dirty="0" smtClean="0"/>
              <a:t>-</a:t>
            </a:r>
            <a:r>
              <a:rPr lang="en-US" altLang="en-US" sz="1600" b="1" i="1" dirty="0" err="1"/>
              <a:t>Պատգամավորական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հարցումներ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Քննարկումներ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հանձնաժողովներում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Խորհրդարանական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լսումներ</a:t>
            </a:r>
            <a:r>
              <a:rPr lang="en-US" altLang="en-US" sz="1600" b="1" i="1" dirty="0" smtClean="0"/>
              <a:t>: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</a:t>
            </a:r>
            <a:r>
              <a:rPr lang="en-US" altLang="en-US" sz="1600" dirty="0" err="1">
                <a:latin typeface="Arial" charset="0"/>
              </a:rPr>
              <a:t>Ո՞րն</a:t>
            </a:r>
            <a:r>
              <a:rPr lang="en-US" altLang="en-US" sz="1600" dirty="0">
                <a:latin typeface="Arial" charset="0"/>
              </a:rPr>
              <a:t> </a:t>
            </a:r>
            <a:r>
              <a:rPr lang="hy-AM" altLang="en-US" sz="1600" dirty="0"/>
              <a:t>է վերահսկողության արդյունքը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 dirty="0"/>
              <a:t>-</a:t>
            </a:r>
            <a:r>
              <a:rPr lang="en-US" altLang="en-US" sz="1600" b="1" i="1" dirty="0" err="1"/>
              <a:t>Օրենքների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 smtClean="0"/>
              <a:t>բարելավումը</a:t>
            </a:r>
            <a:r>
              <a:rPr lang="en-US" altLang="en-US" sz="1600" b="1" i="1" dirty="0" smtClean="0"/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1" dirty="0" smtClean="0"/>
              <a:t>-</a:t>
            </a:r>
            <a:r>
              <a:rPr lang="en-US" altLang="en-US" sz="1600" b="1" i="1" dirty="0" err="1" smtClean="0"/>
              <a:t>Ենթաօրենսդրական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ակտերի</a:t>
            </a:r>
            <a:r>
              <a:rPr lang="en-US" altLang="en-US" sz="1600" b="1" i="1" dirty="0" smtClean="0"/>
              <a:t> </a:t>
            </a:r>
            <a:r>
              <a:rPr lang="en-US" altLang="en-US" sz="1600" b="1" i="1" dirty="0" err="1" smtClean="0"/>
              <a:t>բարելավում</a:t>
            </a:r>
            <a:r>
              <a:rPr lang="en-US" altLang="en-US" sz="1600" b="1" i="1" dirty="0" smtClean="0"/>
              <a:t>,</a:t>
            </a: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Հանրային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ֆինանսների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օգտագործման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արդյունավետության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 smtClean="0"/>
              <a:t>բարձրացումը</a:t>
            </a:r>
            <a:r>
              <a:rPr lang="en-US" altLang="en-US" sz="1600" b="1" i="1" dirty="0" smtClean="0"/>
              <a:t>:</a:t>
            </a:r>
            <a:endParaRPr lang="en-US" altLang="en-US" sz="1600" b="1" i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hy-AM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7610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" y="188913"/>
            <a:ext cx="8686800" cy="863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err="1">
                <a:solidFill>
                  <a:srgbClr val="FF0000"/>
                </a:solidFill>
              </a:rPr>
              <a:t>Միջազգային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փորձ</a:t>
            </a:r>
            <a:r>
              <a:rPr lang="hy-AM" sz="2800" dirty="0">
                <a:solidFill>
                  <a:srgbClr val="C00000"/>
                </a:solidFill>
              </a:rPr>
              <a:t/>
            </a:r>
            <a:br>
              <a:rPr lang="hy-AM" sz="2800" dirty="0">
                <a:solidFill>
                  <a:srgbClr val="C00000"/>
                </a:solidFill>
              </a:rPr>
            </a:b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96975"/>
            <a:ext cx="8458200" cy="5545138"/>
          </a:xfrm>
        </p:spPr>
        <p:txBody>
          <a:bodyPr>
            <a:no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sz="2000" b="1" dirty="0" err="1"/>
              <a:t>Օրենքների</a:t>
            </a:r>
            <a:r>
              <a:rPr lang="en-US" sz="2000" b="1" dirty="0"/>
              <a:t> </a:t>
            </a:r>
            <a:r>
              <a:rPr lang="en-US" sz="2000" b="1" dirty="0" err="1"/>
              <a:t>նպատակների</a:t>
            </a:r>
            <a:r>
              <a:rPr lang="en-US" sz="2000" b="1" dirty="0"/>
              <a:t>, </a:t>
            </a:r>
            <a:r>
              <a:rPr lang="en-US" sz="2000" b="1" dirty="0" err="1"/>
              <a:t>կարգավորումների</a:t>
            </a:r>
            <a:r>
              <a:rPr lang="en-US" sz="2000" b="1" dirty="0"/>
              <a:t> և </a:t>
            </a:r>
            <a:r>
              <a:rPr lang="en-US" sz="2000" b="1" dirty="0" err="1"/>
              <a:t>իրականության</a:t>
            </a:r>
            <a:r>
              <a:rPr lang="en-US" sz="2000" b="1" dirty="0"/>
              <a:t> </a:t>
            </a:r>
            <a:r>
              <a:rPr lang="en-US" sz="2000" b="1" dirty="0" err="1"/>
              <a:t>միջև</a:t>
            </a:r>
            <a:r>
              <a:rPr lang="en-US" sz="2000" b="1" dirty="0"/>
              <a:t> </a:t>
            </a:r>
            <a:r>
              <a:rPr lang="en-US" sz="2000" b="1" dirty="0" err="1"/>
              <a:t>համապատասխանության</a:t>
            </a:r>
            <a:r>
              <a:rPr lang="en-US" sz="2000" b="1" dirty="0"/>
              <a:t> </a:t>
            </a:r>
            <a:r>
              <a:rPr lang="en-US" sz="2000" b="1" dirty="0" err="1"/>
              <a:t>նկատմամբ</a:t>
            </a:r>
            <a:r>
              <a:rPr lang="en-US" sz="2000" b="1" dirty="0"/>
              <a:t> </a:t>
            </a:r>
            <a:r>
              <a:rPr lang="en-US" sz="2000" b="1" dirty="0" err="1"/>
              <a:t>վերահսկողության</a:t>
            </a:r>
            <a:r>
              <a:rPr lang="en-US" sz="2000" b="1" dirty="0"/>
              <a:t> </a:t>
            </a:r>
            <a:r>
              <a:rPr lang="en-US" sz="2000" b="1" dirty="0" err="1"/>
              <a:t>գործիքակազմը</a:t>
            </a:r>
            <a:r>
              <a:rPr lang="en-US" sz="2000" b="1" dirty="0"/>
              <a:t>.</a:t>
            </a:r>
          </a:p>
          <a:p>
            <a:pPr algn="just" eaLnBrk="1" hangingPunct="1">
              <a:defRPr/>
            </a:pPr>
            <a:r>
              <a:rPr lang="en-US" sz="2000" dirty="0" err="1"/>
              <a:t>Խորհրդարանը</a:t>
            </a:r>
            <a:r>
              <a:rPr lang="en-US" sz="2000" dirty="0"/>
              <a:t> </a:t>
            </a:r>
            <a:r>
              <a:rPr lang="en-US" sz="2000" dirty="0" err="1"/>
              <a:t>կարող</a:t>
            </a:r>
            <a:r>
              <a:rPr lang="en-US" sz="2000" dirty="0"/>
              <a:t> է </a:t>
            </a:r>
            <a:r>
              <a:rPr lang="en-US" sz="2000" dirty="0" err="1"/>
              <a:t>օրենք</a:t>
            </a:r>
            <a:r>
              <a:rPr lang="en-US" sz="2000" dirty="0"/>
              <a:t> </a:t>
            </a:r>
            <a:r>
              <a:rPr lang="en-US" sz="2000" dirty="0" err="1" smtClean="0"/>
              <a:t>ընդունել</a:t>
            </a:r>
            <a:r>
              <a:rPr lang="en-US" sz="2000" dirty="0" smtClean="0"/>
              <a:t> </a:t>
            </a:r>
            <a:r>
              <a:rPr lang="en-US" sz="2000" dirty="0" err="1" smtClean="0"/>
              <a:t>միայն</a:t>
            </a:r>
            <a:r>
              <a:rPr lang="en-US" sz="2000" dirty="0" smtClean="0"/>
              <a:t> </a:t>
            </a:r>
            <a:r>
              <a:rPr lang="en-US" sz="2000" dirty="0" err="1"/>
              <a:t>ֆիքսված</a:t>
            </a:r>
            <a:r>
              <a:rPr lang="en-US" sz="2000" dirty="0"/>
              <a:t> </a:t>
            </a:r>
            <a:r>
              <a:rPr lang="en-US" sz="2000" dirty="0" err="1"/>
              <a:t>ժամանակաշրջանի</a:t>
            </a:r>
            <a:r>
              <a:rPr lang="en-US" sz="2000" dirty="0"/>
              <a:t> </a:t>
            </a:r>
            <a:r>
              <a:rPr lang="en-US" sz="2000" dirty="0" err="1"/>
              <a:t>համար</a:t>
            </a:r>
            <a:r>
              <a:rPr lang="en-US" sz="2000" dirty="0" smtClean="0"/>
              <a:t>, </a:t>
            </a:r>
            <a:r>
              <a:rPr lang="en-US" sz="2000" dirty="0" err="1" smtClean="0"/>
              <a:t>պարտադրելով</a:t>
            </a:r>
            <a:r>
              <a:rPr lang="en-US" sz="2000" dirty="0" smtClean="0"/>
              <a:t> </a:t>
            </a:r>
            <a:r>
              <a:rPr lang="en-US" sz="2000" dirty="0" err="1"/>
              <a:t>կառավարությանը</a:t>
            </a:r>
            <a:r>
              <a:rPr lang="en-US" sz="2000" dirty="0"/>
              <a:t> </a:t>
            </a:r>
            <a:r>
              <a:rPr lang="en-US" sz="2000" dirty="0" err="1"/>
              <a:t>մինչ</a:t>
            </a:r>
            <a:r>
              <a:rPr lang="en-US" sz="2000" dirty="0"/>
              <a:t> </a:t>
            </a:r>
            <a:r>
              <a:rPr lang="en-US" sz="2000" dirty="0" err="1"/>
              <a:t>այդ</a:t>
            </a:r>
            <a:r>
              <a:rPr lang="en-US" sz="2000" dirty="0"/>
              <a:t> </a:t>
            </a:r>
            <a:r>
              <a:rPr lang="en-US" sz="2000" dirty="0" err="1"/>
              <a:t>ժ</a:t>
            </a:r>
            <a:r>
              <a:rPr lang="en-US" sz="2000" dirty="0" err="1" smtClean="0"/>
              <a:t>ամանակաշրջանի</a:t>
            </a:r>
            <a:r>
              <a:rPr lang="en-US" sz="2000" dirty="0" smtClean="0"/>
              <a:t> </a:t>
            </a:r>
            <a:r>
              <a:rPr lang="en-US" sz="2000" dirty="0" err="1"/>
              <a:t>ավարտը</a:t>
            </a:r>
            <a:r>
              <a:rPr lang="en-US" sz="2000" dirty="0"/>
              <a:t> </a:t>
            </a:r>
            <a:r>
              <a:rPr lang="en-US" sz="2000" dirty="0" err="1"/>
              <a:t>ներկայացնել</a:t>
            </a:r>
            <a:r>
              <a:rPr lang="en-US" sz="2000" dirty="0"/>
              <a:t> </a:t>
            </a:r>
            <a:r>
              <a:rPr lang="en-US" sz="2000" dirty="0" err="1"/>
              <a:t>նոր</a:t>
            </a:r>
            <a:r>
              <a:rPr lang="en-US" sz="2000" dirty="0"/>
              <a:t> </a:t>
            </a:r>
            <a:r>
              <a:rPr lang="en-US" sz="2000" dirty="0" err="1"/>
              <a:t>օրենքի</a:t>
            </a:r>
            <a:r>
              <a:rPr lang="en-US" sz="2000" dirty="0"/>
              <a:t> </a:t>
            </a:r>
            <a:r>
              <a:rPr lang="en-US" sz="2000" dirty="0" err="1"/>
              <a:t>նախագիծ</a:t>
            </a:r>
            <a:r>
              <a:rPr lang="en-US" sz="2000" dirty="0"/>
              <a:t>, </a:t>
            </a:r>
            <a:r>
              <a:rPr lang="en-US" sz="2000" dirty="0" err="1"/>
              <a:t>հակառակ</a:t>
            </a:r>
            <a:r>
              <a:rPr lang="en-US" sz="2000" dirty="0"/>
              <a:t> </a:t>
            </a:r>
            <a:r>
              <a:rPr lang="en-US" sz="2000" dirty="0" err="1"/>
              <a:t>պարագայում</a:t>
            </a:r>
            <a:r>
              <a:rPr lang="en-US" sz="2000" dirty="0"/>
              <a:t> </a:t>
            </a:r>
            <a:r>
              <a:rPr lang="en-US" sz="2000" dirty="0" err="1" smtClean="0"/>
              <a:t>օրենքի</a:t>
            </a:r>
            <a:r>
              <a:rPr lang="en-US" sz="2000" dirty="0" smtClean="0"/>
              <a:t> </a:t>
            </a:r>
            <a:r>
              <a:rPr lang="en-US" sz="2000" dirty="0" err="1" smtClean="0"/>
              <a:t>գործողության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դադարումից</a:t>
            </a:r>
            <a:r>
              <a:rPr lang="en-US" sz="2000" dirty="0" smtClean="0"/>
              <a:t> </a:t>
            </a:r>
            <a:r>
              <a:rPr lang="en-US" sz="2000" dirty="0" err="1" smtClean="0"/>
              <a:t>հետո</a:t>
            </a:r>
            <a:r>
              <a:rPr lang="en-US" sz="2000" dirty="0" smtClean="0"/>
              <a:t> </a:t>
            </a:r>
            <a:r>
              <a:rPr lang="en-US" sz="2000" dirty="0" err="1" smtClean="0"/>
              <a:t>ոլորտը</a:t>
            </a:r>
            <a:r>
              <a:rPr lang="en-US" sz="2000" dirty="0" smtClean="0"/>
              <a:t> </a:t>
            </a:r>
            <a:r>
              <a:rPr lang="en-US" sz="2000" dirty="0" err="1"/>
              <a:t>մնում</a:t>
            </a:r>
            <a:r>
              <a:rPr lang="en-US" sz="2000" dirty="0"/>
              <a:t> է </a:t>
            </a:r>
            <a:r>
              <a:rPr lang="en-US" sz="2000" dirty="0" err="1"/>
              <a:t>չկարգավորված</a:t>
            </a:r>
            <a:r>
              <a:rPr lang="en-US" sz="2000" dirty="0"/>
              <a:t>:</a:t>
            </a:r>
          </a:p>
          <a:p>
            <a:pPr algn="just" eaLnBrk="1" hangingPunct="1">
              <a:defRPr/>
            </a:pPr>
            <a:r>
              <a:rPr lang="hy-AM" sz="2000" dirty="0"/>
              <a:t>Մ</a:t>
            </a:r>
            <a:r>
              <a:rPr lang="en-US" sz="2000" dirty="0"/>
              <a:t>ի </a:t>
            </a:r>
            <a:r>
              <a:rPr lang="en-US" sz="2000" dirty="0" err="1"/>
              <a:t>շարք</a:t>
            </a:r>
            <a:r>
              <a:rPr lang="en-US" sz="2000" dirty="0"/>
              <a:t> </a:t>
            </a:r>
            <a:r>
              <a:rPr lang="en-US" sz="2000" dirty="0" err="1"/>
              <a:t>երկրներում</a:t>
            </a:r>
            <a:r>
              <a:rPr lang="en-US" sz="2000" dirty="0"/>
              <a:t> (</a:t>
            </a:r>
            <a:r>
              <a:rPr lang="en-US" sz="2000" dirty="0" err="1"/>
              <a:t>ԱՄՆ</a:t>
            </a:r>
            <a:r>
              <a:rPr lang="en-US" sz="2000" dirty="0"/>
              <a:t>, </a:t>
            </a:r>
            <a:r>
              <a:rPr lang="en-US" sz="2000" dirty="0" err="1"/>
              <a:t>ՄԹ</a:t>
            </a:r>
            <a:r>
              <a:rPr lang="en-US" sz="2000" dirty="0"/>
              <a:t>) </a:t>
            </a:r>
            <a:r>
              <a:rPr lang="en-US" sz="2000" dirty="0" err="1"/>
              <a:t>օրենքներում</a:t>
            </a:r>
            <a:r>
              <a:rPr lang="en-US" sz="2000" dirty="0"/>
              <a:t> </a:t>
            </a:r>
            <a:r>
              <a:rPr lang="en-US" sz="2000" dirty="0" err="1"/>
              <a:t>օրենսդիրը</a:t>
            </a:r>
            <a:r>
              <a:rPr lang="en-US" sz="2000" dirty="0"/>
              <a:t> </a:t>
            </a:r>
            <a:r>
              <a:rPr lang="en-US" sz="2000" dirty="0" err="1"/>
              <a:t>պահանջ</a:t>
            </a:r>
            <a:r>
              <a:rPr lang="en-US" sz="2000" dirty="0"/>
              <a:t> է </a:t>
            </a:r>
            <a:r>
              <a:rPr lang="en-US" sz="2000" dirty="0" err="1"/>
              <a:t>ներկայացնում</a:t>
            </a:r>
            <a:r>
              <a:rPr lang="en-US" sz="2000" dirty="0"/>
              <a:t> </a:t>
            </a:r>
            <a:r>
              <a:rPr lang="en-US" sz="2000" dirty="0" err="1"/>
              <a:t>կառավարությանը</a:t>
            </a:r>
            <a:r>
              <a:rPr lang="en-US" sz="2000" dirty="0"/>
              <a:t> </a:t>
            </a:r>
            <a:r>
              <a:rPr lang="en-US" sz="2000" dirty="0" err="1"/>
              <a:t>օրենքների</a:t>
            </a:r>
            <a:r>
              <a:rPr lang="en-US" sz="2000" dirty="0"/>
              <a:t> </a:t>
            </a:r>
            <a:r>
              <a:rPr lang="en-US" sz="2000" dirty="0" err="1"/>
              <a:t>գործունեության</a:t>
            </a:r>
            <a:r>
              <a:rPr lang="en-US" sz="2000" dirty="0"/>
              <a:t>  </a:t>
            </a:r>
            <a:r>
              <a:rPr lang="en-US" sz="2000" dirty="0" err="1"/>
              <a:t>որոշ</a:t>
            </a:r>
            <a:r>
              <a:rPr lang="en-US" sz="2000" dirty="0"/>
              <a:t> </a:t>
            </a:r>
            <a:r>
              <a:rPr lang="en-US" sz="2000" dirty="0" err="1"/>
              <a:t>ժամանակաշրջանից</a:t>
            </a:r>
            <a:r>
              <a:rPr lang="en-US" sz="2000" dirty="0"/>
              <a:t> </a:t>
            </a:r>
            <a:r>
              <a:rPr lang="en-US" sz="2000" dirty="0" err="1"/>
              <a:t>հետո</a:t>
            </a:r>
            <a:r>
              <a:rPr lang="en-US" sz="2000" dirty="0"/>
              <a:t> </a:t>
            </a:r>
            <a:r>
              <a:rPr lang="en-US" sz="2000" dirty="0" err="1"/>
              <a:t>Խորհրդարանին</a:t>
            </a:r>
            <a:r>
              <a:rPr lang="en-US" sz="2000" dirty="0"/>
              <a:t> </a:t>
            </a:r>
            <a:r>
              <a:rPr lang="en-US" sz="2000" dirty="0" err="1"/>
              <a:t>ներկայացնել</a:t>
            </a:r>
            <a:r>
              <a:rPr lang="en-US" sz="2000" dirty="0"/>
              <a:t> </a:t>
            </a:r>
            <a:r>
              <a:rPr lang="en-US" sz="2000" dirty="0" err="1"/>
              <a:t>տեղեկանք</a:t>
            </a:r>
            <a:r>
              <a:rPr lang="en-US" sz="2000" dirty="0"/>
              <a:t> </a:t>
            </a:r>
            <a:r>
              <a:rPr lang="en-US" sz="2000" dirty="0" err="1"/>
              <a:t>օրենքի</a:t>
            </a:r>
            <a:r>
              <a:rPr lang="en-US" sz="2000" dirty="0"/>
              <a:t> </a:t>
            </a:r>
            <a:r>
              <a:rPr lang="en-US" sz="2000" dirty="0" err="1"/>
              <a:t>գործունեության</a:t>
            </a:r>
            <a:r>
              <a:rPr lang="en-US" sz="2000" dirty="0"/>
              <a:t>  և </a:t>
            </a:r>
            <a:r>
              <a:rPr lang="en-US" sz="2000" dirty="0" err="1"/>
              <a:t>ծագած</a:t>
            </a:r>
            <a:r>
              <a:rPr lang="en-US" sz="2000" dirty="0"/>
              <a:t> </a:t>
            </a:r>
            <a:r>
              <a:rPr lang="en-US" sz="2000" dirty="0" err="1"/>
              <a:t>խնդիրների</a:t>
            </a:r>
            <a:r>
              <a:rPr lang="en-US" sz="2000" dirty="0"/>
              <a:t> </a:t>
            </a:r>
            <a:r>
              <a:rPr lang="en-US" sz="2000" dirty="0" err="1"/>
              <a:t>վերաբերյալ</a:t>
            </a:r>
            <a:r>
              <a:rPr lang="en-US" sz="2000" dirty="0"/>
              <a:t>:</a:t>
            </a:r>
          </a:p>
          <a:p>
            <a:pPr eaLnBrk="1" hangingPunct="1">
              <a:defRPr/>
            </a:pPr>
            <a:r>
              <a:rPr lang="en-US" sz="2000" dirty="0" err="1"/>
              <a:t>Հոլանդիայում</a:t>
            </a:r>
            <a:r>
              <a:rPr lang="en-US" sz="2000" dirty="0"/>
              <a:t> </a:t>
            </a:r>
            <a:r>
              <a:rPr lang="en-US" sz="2000" dirty="0" err="1"/>
              <a:t>օրենքների</a:t>
            </a:r>
            <a:r>
              <a:rPr lang="en-US" sz="2000" dirty="0"/>
              <a:t> </a:t>
            </a:r>
            <a:r>
              <a:rPr lang="en-US" sz="2000" dirty="0" err="1"/>
              <a:t>մեծ</a:t>
            </a:r>
            <a:r>
              <a:rPr lang="en-US" sz="2000" dirty="0"/>
              <a:t> </a:t>
            </a:r>
            <a:r>
              <a:rPr lang="en-US" sz="2000" dirty="0" err="1"/>
              <a:t>մասի</a:t>
            </a:r>
            <a:r>
              <a:rPr lang="en-US" sz="2000" dirty="0"/>
              <a:t> </a:t>
            </a:r>
            <a:r>
              <a:rPr lang="en-US" sz="2000" dirty="0" err="1"/>
              <a:t>համար</a:t>
            </a:r>
            <a:r>
              <a:rPr lang="en-US" sz="2000" dirty="0"/>
              <a:t> </a:t>
            </a:r>
            <a:r>
              <a:rPr lang="en-US" sz="2000" dirty="0" err="1"/>
              <a:t>յուրաքանչյուր</a:t>
            </a:r>
            <a:r>
              <a:rPr lang="en-US" sz="2000" dirty="0"/>
              <a:t> </a:t>
            </a:r>
            <a:r>
              <a:rPr lang="en-US" sz="2000" dirty="0" err="1"/>
              <a:t>հինգ</a:t>
            </a:r>
            <a:r>
              <a:rPr lang="en-US" sz="2000" dirty="0"/>
              <a:t> </a:t>
            </a:r>
            <a:r>
              <a:rPr lang="en-US" sz="2000" dirty="0" err="1"/>
              <a:t>տարին</a:t>
            </a:r>
            <a:r>
              <a:rPr lang="en-US" sz="2000" dirty="0"/>
              <a:t> </a:t>
            </a:r>
            <a:r>
              <a:rPr lang="en-US" sz="2000" dirty="0" err="1"/>
              <a:t>մեկ</a:t>
            </a:r>
            <a:r>
              <a:rPr lang="en-US" sz="2000" dirty="0"/>
              <a:t> </a:t>
            </a:r>
            <a:r>
              <a:rPr lang="en-US" sz="2000" dirty="0" err="1"/>
              <a:t>իրականացվում</a:t>
            </a:r>
            <a:r>
              <a:rPr lang="en-US" sz="2000" dirty="0"/>
              <a:t> է </a:t>
            </a:r>
            <a:r>
              <a:rPr lang="en-US" sz="2000" dirty="0" err="1"/>
              <a:t>գործունեության</a:t>
            </a:r>
            <a:r>
              <a:rPr lang="en-US" sz="2000" dirty="0"/>
              <a:t> </a:t>
            </a:r>
            <a:r>
              <a:rPr lang="en-US" sz="2000" dirty="0" err="1"/>
              <a:t>գնահատում</a:t>
            </a:r>
            <a:r>
              <a:rPr lang="en-US" sz="2000" dirty="0"/>
              <a:t>:         </a:t>
            </a:r>
            <a:r>
              <a:rPr lang="en-US" sz="1600" b="1" i="1" dirty="0"/>
              <a:t>(</a:t>
            </a:r>
            <a:r>
              <a:rPr lang="en-US" sz="1600" b="1" i="1" dirty="0" err="1"/>
              <a:t>հատված</a:t>
            </a:r>
            <a:r>
              <a:rPr lang="en-US" sz="1600" b="1" i="1" dirty="0"/>
              <a:t>  </a:t>
            </a:r>
            <a:r>
              <a:rPr lang="en-US" sz="1600" b="1" i="1" dirty="0" err="1"/>
              <a:t>Հոլանդիայի</a:t>
            </a:r>
            <a:r>
              <a:rPr lang="en-US" sz="1600" b="1" i="1" dirty="0"/>
              <a:t>  </a:t>
            </a:r>
            <a:r>
              <a:rPr lang="en-US" sz="1600" b="1" i="1" dirty="0" err="1"/>
              <a:t>խորհրդարանի</a:t>
            </a:r>
            <a:r>
              <a:rPr lang="en-US" sz="1600" b="1" i="1" dirty="0"/>
              <a:t>  </a:t>
            </a:r>
            <a:r>
              <a:rPr lang="en-US" sz="1600" b="1" i="1" dirty="0" err="1"/>
              <a:t>ծախսերի</a:t>
            </a:r>
            <a:r>
              <a:rPr lang="en-US" sz="1600" b="1" i="1" dirty="0"/>
              <a:t>  </a:t>
            </a:r>
            <a:r>
              <a:rPr lang="en-US" sz="1600" b="1" i="1" dirty="0" err="1"/>
              <a:t>հարցերի</a:t>
            </a:r>
            <a:r>
              <a:rPr lang="en-US" sz="1600" b="1" i="1" dirty="0"/>
              <a:t>  </a:t>
            </a:r>
            <a:r>
              <a:rPr lang="en-US" sz="1600" b="1" i="1" dirty="0" err="1"/>
              <a:t>հանձնաժողովի</a:t>
            </a:r>
            <a:r>
              <a:rPr lang="en-US" sz="1600" b="1" i="1" dirty="0"/>
              <a:t> </a:t>
            </a:r>
            <a:r>
              <a:rPr lang="en-US" sz="1600" b="1" i="1" dirty="0" err="1"/>
              <a:t>նախագահ</a:t>
            </a:r>
            <a:r>
              <a:rPr lang="en-US" sz="1600" b="1" i="1" dirty="0"/>
              <a:t>  </a:t>
            </a:r>
            <a:r>
              <a:rPr lang="en-US" sz="1600" b="1" i="1" dirty="0" err="1"/>
              <a:t>Դեն</a:t>
            </a:r>
            <a:r>
              <a:rPr lang="en-US" sz="1600" b="1" i="1" dirty="0"/>
              <a:t>   </a:t>
            </a:r>
            <a:r>
              <a:rPr lang="en-US" sz="1600" b="1" i="1" dirty="0" err="1"/>
              <a:t>Հաագի</a:t>
            </a:r>
            <a:r>
              <a:rPr lang="en-US" sz="1600" b="1" i="1" dirty="0"/>
              <a:t>   09 </a:t>
            </a:r>
            <a:r>
              <a:rPr lang="en-US" sz="1600" b="1" i="1" dirty="0" err="1"/>
              <a:t>դեկտեմբեր</a:t>
            </a:r>
            <a:r>
              <a:rPr lang="en-US" sz="1600" b="1" i="1" dirty="0"/>
              <a:t>  2014թ.  </a:t>
            </a:r>
            <a:r>
              <a:rPr lang="en-US" sz="1600" b="1" i="1" dirty="0" err="1"/>
              <a:t>նամակից</a:t>
            </a:r>
            <a:r>
              <a:rPr lang="en-US" sz="1600" b="1" i="1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272780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 descr="C:\Users\margar_hov.GIZ\Desktop\Minasyan GIZ 2017_Presentation\Post Legislative Titul -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31" t="13582"/>
          <a:stretch>
            <a:fillRect/>
          </a:stretch>
        </p:blipFill>
        <p:spPr>
          <a:xfrm>
            <a:off x="611188" y="0"/>
            <a:ext cx="8229600" cy="6742113"/>
          </a:xfrm>
          <a:prstGeom prst="rect">
            <a:avLst/>
          </a:prstGeom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388" y="476250"/>
            <a:ext cx="2089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charset="0"/>
              </a:rPr>
              <a:t>2014թ. </a:t>
            </a:r>
            <a:r>
              <a:rPr lang="hy-AM" altLang="en-US" sz="1600">
                <a:latin typeface="Arial" charset="0"/>
              </a:rPr>
              <a:t>Մ</a:t>
            </a:r>
            <a:r>
              <a:rPr lang="en-US" altLang="en-US" sz="1600">
                <a:latin typeface="Arial" charset="0"/>
              </a:rPr>
              <a:t>այիս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charset="0"/>
              </a:rPr>
              <a:t>ք. Երևան</a:t>
            </a:r>
          </a:p>
        </p:txBody>
      </p:sp>
    </p:spTree>
    <p:extLst>
      <p:ext uri="{BB962C8B-B14F-4D97-AF65-F5344CB8AC3E}">
        <p14:creationId xmlns:p14="http://schemas.microsoft.com/office/powerpoint/2010/main" val="151978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755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Բրիտանական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փորձ</a:t>
            </a:r>
            <a:r>
              <a:rPr lang="en-US" dirty="0" smtClean="0">
                <a:solidFill>
                  <a:srgbClr val="FF0000"/>
                </a:solidFill>
              </a:rPr>
              <a:t> 2018 թ.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1"/>
            <a:ext cx="8229600" cy="5486400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Հետօրենսդրական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վերահսկողության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գործընթացը</a:t>
            </a:r>
            <a:r>
              <a:rPr lang="en-US" sz="2000" dirty="0" smtClean="0"/>
              <a:t> </a:t>
            </a:r>
            <a:r>
              <a:rPr lang="en-US" sz="2000" dirty="0" err="1" smtClean="0"/>
              <a:t>հիմնված</a:t>
            </a:r>
            <a:r>
              <a:rPr lang="en-US" sz="2000" dirty="0" smtClean="0"/>
              <a:t> է </a:t>
            </a:r>
            <a:r>
              <a:rPr lang="en-US" sz="2000" dirty="0" err="1" smtClean="0"/>
              <a:t>ժամանակավոր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հանձնաժողովների</a:t>
            </a:r>
            <a:r>
              <a:rPr lang="en-US" sz="2000" dirty="0" smtClean="0"/>
              <a:t> </a:t>
            </a:r>
            <a:r>
              <a:rPr lang="en-US" sz="2000" dirty="0" err="1" smtClean="0"/>
              <a:t>վրա</a:t>
            </a:r>
            <a:r>
              <a:rPr lang="en-US" sz="2000" dirty="0" smtClean="0"/>
              <a:t>, </a:t>
            </a:r>
            <a:r>
              <a:rPr lang="en-US" sz="2000" dirty="0" err="1" smtClean="0"/>
              <a:t>որոնք</a:t>
            </a:r>
            <a:r>
              <a:rPr lang="en-US" sz="2000" dirty="0" smtClean="0"/>
              <a:t> </a:t>
            </a:r>
            <a:r>
              <a:rPr lang="en-US" sz="2000" dirty="0" err="1" smtClean="0"/>
              <a:t>սովորաբար</a:t>
            </a:r>
            <a:r>
              <a:rPr lang="en-US" sz="2000" dirty="0" smtClean="0"/>
              <a:t> </a:t>
            </a:r>
            <a:r>
              <a:rPr lang="en-US" sz="2000" dirty="0" err="1" smtClean="0"/>
              <a:t>ունեն</a:t>
            </a:r>
            <a:r>
              <a:rPr lang="en-US" sz="2000" dirty="0" smtClean="0"/>
              <a:t> </a:t>
            </a:r>
            <a:r>
              <a:rPr lang="en-US" sz="2000" dirty="0" err="1"/>
              <a:t>մինչև</a:t>
            </a:r>
            <a:r>
              <a:rPr lang="en-US" sz="2000" dirty="0"/>
              <a:t> </a:t>
            </a:r>
            <a:r>
              <a:rPr lang="en-US" sz="2000" dirty="0" err="1" smtClean="0"/>
              <a:t>ինը</a:t>
            </a:r>
            <a:r>
              <a:rPr lang="en-US" sz="2000" dirty="0" smtClean="0"/>
              <a:t> </a:t>
            </a:r>
            <a:r>
              <a:rPr lang="en-US" sz="2000" dirty="0" err="1" smtClean="0"/>
              <a:t>ամսվա</a:t>
            </a:r>
            <a:r>
              <a:rPr lang="en-US" sz="2000" dirty="0" smtClean="0"/>
              <a:t> </a:t>
            </a:r>
            <a:r>
              <a:rPr lang="en-US" sz="2000" dirty="0" err="1" smtClean="0"/>
              <a:t>գործունեության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ժամկետ</a:t>
            </a:r>
            <a:r>
              <a:rPr lang="en-US" sz="2000" dirty="0" smtClean="0"/>
              <a:t>: </a:t>
            </a:r>
          </a:p>
          <a:p>
            <a:r>
              <a:rPr lang="en-US" sz="2000" dirty="0" err="1" smtClean="0"/>
              <a:t>Ժամանակավոր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հանձնաժողովին</a:t>
            </a:r>
            <a:r>
              <a:rPr lang="en-US" sz="2000" dirty="0" smtClean="0"/>
              <a:t> </a:t>
            </a:r>
            <a:r>
              <a:rPr lang="en-US" sz="2000" dirty="0" err="1" smtClean="0"/>
              <a:t>աջակցում</a:t>
            </a:r>
            <a:r>
              <a:rPr lang="en-US" sz="2000" dirty="0" smtClean="0"/>
              <a:t> է </a:t>
            </a:r>
            <a:r>
              <a:rPr lang="en-US" sz="2000" dirty="0" err="1" smtClean="0"/>
              <a:t>քարտուղարության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մինչև</a:t>
            </a:r>
            <a:r>
              <a:rPr lang="en-US" sz="2000" dirty="0" smtClean="0"/>
              <a:t> </a:t>
            </a:r>
            <a:r>
              <a:rPr lang="en-US" sz="2000" dirty="0" err="1" smtClean="0"/>
              <a:t>հինգ</a:t>
            </a:r>
            <a:r>
              <a:rPr lang="en-US" sz="2000" dirty="0" smtClean="0"/>
              <a:t> </a:t>
            </a:r>
            <a:r>
              <a:rPr lang="en-US" sz="2000" dirty="0" err="1" smtClean="0"/>
              <a:t>մասնագետներից</a:t>
            </a:r>
            <a:r>
              <a:rPr lang="en-US" sz="2000" dirty="0" smtClean="0"/>
              <a:t> </a:t>
            </a:r>
            <a:r>
              <a:rPr lang="en-US" sz="2000" dirty="0" err="1" smtClean="0"/>
              <a:t>կազմված</a:t>
            </a:r>
            <a:r>
              <a:rPr lang="en-US" sz="2000" dirty="0" smtClean="0"/>
              <a:t> </a:t>
            </a:r>
            <a:r>
              <a:rPr lang="en-US" sz="2000" dirty="0" err="1" smtClean="0"/>
              <a:t>խումբը</a:t>
            </a:r>
            <a:r>
              <a:rPr lang="en-US" sz="2000" dirty="0" smtClean="0"/>
              <a:t>: </a:t>
            </a:r>
          </a:p>
          <a:p>
            <a:r>
              <a:rPr lang="en-US" sz="2000" dirty="0" err="1" smtClean="0"/>
              <a:t>Ժամանակավոր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հանձնաժողովի</a:t>
            </a:r>
            <a:r>
              <a:rPr lang="en-US" sz="2000" dirty="0" smtClean="0"/>
              <a:t> </a:t>
            </a:r>
            <a:r>
              <a:rPr lang="en-US" sz="2000" dirty="0" err="1" smtClean="0"/>
              <a:t>գործունեությունը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համարվում</a:t>
            </a:r>
            <a:r>
              <a:rPr lang="en-US" sz="2000" dirty="0" smtClean="0"/>
              <a:t> է </a:t>
            </a:r>
            <a:r>
              <a:rPr lang="en-US" sz="2000" dirty="0" err="1" smtClean="0"/>
              <a:t>ավարտված</a:t>
            </a:r>
            <a:r>
              <a:rPr lang="en-US" sz="2000" dirty="0" smtClean="0"/>
              <a:t> , </a:t>
            </a:r>
            <a:r>
              <a:rPr lang="en-US" sz="2000" dirty="0" err="1" smtClean="0"/>
              <a:t>երբ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վերահսկողության</a:t>
            </a:r>
            <a:r>
              <a:rPr lang="en-US" sz="2000" dirty="0" smtClean="0"/>
              <a:t> </a:t>
            </a:r>
            <a:r>
              <a:rPr lang="en-US" sz="2000" dirty="0" err="1" smtClean="0"/>
              <a:t>մասին</a:t>
            </a:r>
            <a:r>
              <a:rPr lang="en-US" sz="2000" dirty="0" smtClean="0"/>
              <a:t> </a:t>
            </a:r>
            <a:r>
              <a:rPr lang="en-US" sz="2000" dirty="0" err="1" smtClean="0"/>
              <a:t>զեկույցն</a:t>
            </a:r>
            <a:r>
              <a:rPr lang="en-US" sz="2000" dirty="0" smtClean="0"/>
              <a:t> </a:t>
            </a:r>
            <a:r>
              <a:rPr lang="en-US" sz="2000" dirty="0" err="1" smtClean="0"/>
              <a:t>ու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առաջարկները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են</a:t>
            </a:r>
            <a:r>
              <a:rPr lang="en-US" sz="2000" dirty="0" smtClean="0"/>
              <a:t> </a:t>
            </a:r>
            <a:r>
              <a:rPr lang="en-US" sz="2000" dirty="0" err="1" smtClean="0"/>
              <a:t>կառավարություն</a:t>
            </a:r>
            <a:r>
              <a:rPr lang="en-US" sz="2000" dirty="0" smtClean="0"/>
              <a:t> և </a:t>
            </a:r>
            <a:r>
              <a:rPr lang="en-US" sz="2000" dirty="0" err="1" smtClean="0"/>
              <a:t>կամ</a:t>
            </a:r>
            <a:r>
              <a:rPr lang="en-US" sz="2000" dirty="0" smtClean="0"/>
              <a:t> </a:t>
            </a:r>
            <a:r>
              <a:rPr lang="en-US" sz="2000" dirty="0" err="1" smtClean="0"/>
              <a:t>խորհրդարան</a:t>
            </a:r>
            <a:r>
              <a:rPr lang="en-US" sz="2000" dirty="0" smtClean="0"/>
              <a:t>:</a:t>
            </a:r>
          </a:p>
          <a:p>
            <a:r>
              <a:rPr lang="en-US" sz="2000" dirty="0" smtClean="0"/>
              <a:t> </a:t>
            </a:r>
            <a:r>
              <a:rPr lang="en-US" sz="2000" dirty="0" err="1" smtClean="0"/>
              <a:t>Զեկույցը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ներկայացվելուց</a:t>
            </a:r>
            <a:r>
              <a:rPr lang="en-US" sz="2000" dirty="0" smtClean="0"/>
              <a:t> </a:t>
            </a:r>
            <a:r>
              <a:rPr lang="en-US" sz="2000" dirty="0" err="1" smtClean="0"/>
              <a:t>հետո</a:t>
            </a:r>
            <a:r>
              <a:rPr lang="en-US" sz="2000" dirty="0" smtClean="0"/>
              <a:t> </a:t>
            </a:r>
            <a:r>
              <a:rPr lang="en-US" sz="2000" dirty="0" err="1" smtClean="0"/>
              <a:t>երկու</a:t>
            </a:r>
            <a:r>
              <a:rPr lang="en-US" sz="2000" dirty="0" smtClean="0"/>
              <a:t> </a:t>
            </a:r>
            <a:r>
              <a:rPr lang="en-US" sz="2000" dirty="0" err="1" smtClean="0"/>
              <a:t>ամսվա</a:t>
            </a:r>
            <a:r>
              <a:rPr lang="en-US" sz="2000" dirty="0" smtClean="0"/>
              <a:t> </a:t>
            </a:r>
            <a:r>
              <a:rPr lang="en-US" sz="2000" dirty="0" err="1" smtClean="0"/>
              <a:t>ընթացքում</a:t>
            </a:r>
            <a:r>
              <a:rPr lang="en-US" sz="2000" dirty="0" smtClean="0"/>
              <a:t> </a:t>
            </a:r>
            <a:r>
              <a:rPr lang="en-US" sz="2000" dirty="0" err="1" smtClean="0"/>
              <a:t>կառավարությունը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ներկայացնում</a:t>
            </a:r>
            <a:r>
              <a:rPr lang="en-US" sz="2000" dirty="0" smtClean="0"/>
              <a:t> է </a:t>
            </a:r>
            <a:r>
              <a:rPr lang="en-US" sz="2000" dirty="0" err="1" smtClean="0"/>
              <a:t>գրավոր</a:t>
            </a:r>
            <a:r>
              <a:rPr lang="en-US" sz="2000" dirty="0" smtClean="0"/>
              <a:t> </a:t>
            </a:r>
            <a:r>
              <a:rPr lang="en-US" sz="2000" dirty="0" err="1" smtClean="0"/>
              <a:t>պատասխան</a:t>
            </a:r>
            <a:r>
              <a:rPr lang="en-US" sz="2000" dirty="0" smtClean="0"/>
              <a:t>, </a:t>
            </a:r>
            <a:r>
              <a:rPr lang="en-US" sz="2000" dirty="0" err="1" smtClean="0"/>
              <a:t>որտեղ</a:t>
            </a:r>
            <a:r>
              <a:rPr lang="en-US" sz="2000" dirty="0" smtClean="0"/>
              <a:t> </a:t>
            </a:r>
            <a:r>
              <a:rPr lang="en-US" sz="2000" dirty="0" err="1" smtClean="0"/>
              <a:t>մեկնաբանվում</a:t>
            </a:r>
            <a:r>
              <a:rPr lang="en-US" sz="2000" dirty="0" smtClean="0"/>
              <a:t> է </a:t>
            </a:r>
            <a:r>
              <a:rPr lang="en-US" sz="2000" dirty="0" err="1" smtClean="0"/>
              <a:t>ժամանակավոր</a:t>
            </a:r>
            <a:r>
              <a:rPr lang="en-US" sz="2000" dirty="0" smtClean="0"/>
              <a:t> </a:t>
            </a:r>
            <a:r>
              <a:rPr lang="en-US" sz="2000" dirty="0" err="1" smtClean="0"/>
              <a:t>հանձնաժողովի</a:t>
            </a:r>
            <a:r>
              <a:rPr lang="en-US" sz="2000" dirty="0" smtClean="0"/>
              <a:t> </a:t>
            </a:r>
            <a:r>
              <a:rPr lang="en-US" sz="2000" dirty="0" err="1" smtClean="0"/>
              <a:t>առաջարկությունները</a:t>
            </a:r>
            <a:r>
              <a:rPr lang="en-US" sz="2000" dirty="0" smtClean="0"/>
              <a:t> </a:t>
            </a:r>
            <a:r>
              <a:rPr lang="en-US" sz="2000" dirty="0" err="1" smtClean="0"/>
              <a:t>ընդունելու</a:t>
            </a:r>
            <a:r>
              <a:rPr lang="en-US" sz="2000" dirty="0" smtClean="0"/>
              <a:t> </a:t>
            </a:r>
            <a:r>
              <a:rPr lang="en-US" sz="2000" dirty="0" err="1" smtClean="0"/>
              <a:t>կամ</a:t>
            </a:r>
            <a:r>
              <a:rPr lang="en-US" sz="2000" dirty="0" smtClean="0"/>
              <a:t> </a:t>
            </a:r>
            <a:r>
              <a:rPr lang="en-US" sz="2000" dirty="0" err="1" smtClean="0"/>
              <a:t>մերժելու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վերաբերյալ</a:t>
            </a:r>
            <a:r>
              <a:rPr lang="en-US" sz="2000" dirty="0" smtClean="0"/>
              <a:t> </a:t>
            </a:r>
            <a:r>
              <a:rPr lang="en-US" sz="2000" dirty="0" err="1" smtClean="0"/>
              <a:t>հարցը</a:t>
            </a:r>
            <a:r>
              <a:rPr lang="en-US" sz="2000" dirty="0" smtClean="0"/>
              <a:t>:</a:t>
            </a:r>
          </a:p>
          <a:p>
            <a:r>
              <a:rPr lang="en-US" sz="2000" dirty="0" err="1" smtClean="0"/>
              <a:t>Կառավարությունը</a:t>
            </a:r>
            <a:r>
              <a:rPr lang="en-US" sz="2000" dirty="0" smtClean="0"/>
              <a:t> </a:t>
            </a:r>
            <a:r>
              <a:rPr lang="en-US" sz="2000" dirty="0" err="1" smtClean="0"/>
              <a:t>ներկայացվնում</a:t>
            </a:r>
            <a:r>
              <a:rPr lang="en-US" sz="2000" dirty="0" smtClean="0"/>
              <a:t> է </a:t>
            </a:r>
            <a:r>
              <a:rPr lang="en-US" sz="2000" dirty="0" err="1" smtClean="0"/>
              <a:t>նաև</a:t>
            </a:r>
            <a:r>
              <a:rPr lang="en-US" sz="2000" dirty="0" smtClean="0"/>
              <a:t> </a:t>
            </a:r>
            <a:r>
              <a:rPr lang="en-US" sz="2000" dirty="0" err="1" smtClean="0"/>
              <a:t>զեկույցի</a:t>
            </a:r>
            <a:r>
              <a:rPr lang="en-US" sz="2000" dirty="0" smtClean="0"/>
              <a:t> </a:t>
            </a:r>
            <a:r>
              <a:rPr lang="en-US" sz="2000" dirty="0" err="1" smtClean="0"/>
              <a:t>վերաբերյալ</a:t>
            </a:r>
            <a:r>
              <a:rPr lang="en-US" sz="2000" dirty="0" smtClean="0"/>
              <a:t> </a:t>
            </a:r>
            <a:r>
              <a:rPr lang="en-US" sz="2000" dirty="0" err="1" smtClean="0"/>
              <a:t>իր</a:t>
            </a:r>
            <a:r>
              <a:rPr lang="en-US" sz="2000" dirty="0" smtClean="0"/>
              <a:t> </a:t>
            </a:r>
            <a:r>
              <a:rPr lang="en-US" sz="2000" dirty="0" err="1" smtClean="0"/>
              <a:t>հետագա</a:t>
            </a:r>
            <a:r>
              <a:rPr lang="en-US" sz="2000" dirty="0" smtClean="0"/>
              <a:t> </a:t>
            </a:r>
            <a:r>
              <a:rPr lang="en-US" sz="2000" dirty="0" err="1" smtClean="0"/>
              <a:t>քայլերը</a:t>
            </a:r>
            <a:r>
              <a:rPr lang="en-US" sz="2000" dirty="0" smtClean="0"/>
              <a:t>: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310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8382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Շվեդական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փորձ</a:t>
            </a:r>
            <a:r>
              <a:rPr lang="en-US" dirty="0" smtClean="0">
                <a:solidFill>
                  <a:srgbClr val="FF0000"/>
                </a:solidFill>
              </a:rPr>
              <a:t> 2018 թ.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05800" cy="5638800"/>
          </a:xfrm>
        </p:spPr>
        <p:txBody>
          <a:bodyPr>
            <a:normAutofit fontScale="40000" lnSpcReduction="20000"/>
          </a:bodyPr>
          <a:lstStyle/>
          <a:p>
            <a:endParaRPr lang="en-US" sz="4500" dirty="0" smtClean="0"/>
          </a:p>
          <a:p>
            <a:r>
              <a:rPr lang="en-US" sz="5000" dirty="0" err="1" smtClean="0"/>
              <a:t>Հետօրենսդրական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վերահսկողության</a:t>
            </a:r>
            <a:r>
              <a:rPr lang="en-US" sz="5000" dirty="0" smtClean="0"/>
              <a:t> </a:t>
            </a:r>
            <a:r>
              <a:rPr lang="en-US" sz="5000" dirty="0" err="1" smtClean="0"/>
              <a:t>իրականացման</a:t>
            </a:r>
            <a:r>
              <a:rPr lang="en-US" sz="5000" dirty="0" smtClean="0"/>
              <a:t> </a:t>
            </a:r>
            <a:r>
              <a:rPr lang="en-US" sz="5000" dirty="0" err="1" smtClean="0"/>
              <a:t>պարտավորությունը</a:t>
            </a:r>
            <a:r>
              <a:rPr lang="en-US" sz="5000" dirty="0" smtClean="0"/>
              <a:t> </a:t>
            </a:r>
            <a:r>
              <a:rPr lang="en-US" sz="5000" dirty="0" err="1" smtClean="0"/>
              <a:t>սահմանադրական</a:t>
            </a:r>
            <a:r>
              <a:rPr lang="en-US" sz="5000" dirty="0"/>
              <a:t>  </a:t>
            </a:r>
            <a:r>
              <a:rPr lang="en-US" sz="5000" dirty="0" err="1" smtClean="0"/>
              <a:t>նորմ</a:t>
            </a:r>
            <a:r>
              <a:rPr lang="en-US" sz="5000" dirty="0" smtClean="0"/>
              <a:t> է:</a:t>
            </a:r>
          </a:p>
          <a:p>
            <a:pPr marL="0" indent="0">
              <a:buNone/>
            </a:pPr>
            <a:endParaRPr lang="en-US" sz="5000" dirty="0" smtClean="0"/>
          </a:p>
          <a:p>
            <a:r>
              <a:rPr lang="en-US" sz="5000" dirty="0" err="1" smtClean="0"/>
              <a:t>Հետօրենսդրական</a:t>
            </a:r>
            <a:r>
              <a:rPr lang="en-US" sz="5000" dirty="0" smtClean="0"/>
              <a:t> </a:t>
            </a:r>
            <a:r>
              <a:rPr lang="en-US" sz="5000" dirty="0" err="1"/>
              <a:t>վերահսկողությունը</a:t>
            </a:r>
            <a:r>
              <a:rPr lang="en-US" sz="5000" dirty="0"/>
              <a:t> </a:t>
            </a:r>
            <a:r>
              <a:rPr lang="en-US" sz="5000" dirty="0" err="1"/>
              <a:t>Շվեդիայի</a:t>
            </a:r>
            <a:r>
              <a:rPr lang="en-US" sz="5000" dirty="0"/>
              <a:t> </a:t>
            </a:r>
            <a:r>
              <a:rPr lang="en-US" sz="5000" dirty="0" err="1"/>
              <a:t>խորհրդարանի</a:t>
            </a:r>
            <a:r>
              <a:rPr lang="en-US" sz="5000" dirty="0"/>
              <a:t>  </a:t>
            </a:r>
            <a:r>
              <a:rPr lang="en-US" sz="5000" dirty="0" err="1" smtClean="0"/>
              <a:t>մշտական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հանձնաժողովների</a:t>
            </a:r>
            <a:r>
              <a:rPr lang="en-US" sz="5000" dirty="0" smtClean="0"/>
              <a:t> </a:t>
            </a:r>
            <a:r>
              <a:rPr lang="en-US" sz="5000" dirty="0" err="1"/>
              <a:t>պարտադիր</a:t>
            </a:r>
            <a:r>
              <a:rPr lang="en-US" sz="5000" dirty="0"/>
              <a:t> </a:t>
            </a:r>
            <a:r>
              <a:rPr lang="en-US" sz="5000" dirty="0" err="1"/>
              <a:t>գործառույթն</a:t>
            </a:r>
            <a:r>
              <a:rPr lang="en-US" sz="5000" dirty="0"/>
              <a:t> է: </a:t>
            </a:r>
            <a:r>
              <a:rPr lang="en-US" sz="5000" dirty="0" err="1"/>
              <a:t>Այն</a:t>
            </a:r>
            <a:r>
              <a:rPr lang="en-US" sz="5000" dirty="0"/>
              <a:t> </a:t>
            </a:r>
            <a:r>
              <a:rPr lang="en-US" sz="5000" dirty="0" err="1" smtClean="0"/>
              <a:t>մշտական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հանձնաժողովը</a:t>
            </a:r>
            <a:r>
              <a:rPr lang="en-US" sz="5000" dirty="0"/>
              <a:t>, </a:t>
            </a:r>
            <a:r>
              <a:rPr lang="en-US" sz="5000" dirty="0" err="1"/>
              <a:t>որը</a:t>
            </a:r>
            <a:r>
              <a:rPr lang="en-US" sz="5000" dirty="0"/>
              <a:t> </a:t>
            </a:r>
            <a:r>
              <a:rPr lang="en-US" sz="5000" dirty="0" err="1"/>
              <a:t>նախապատրաստել</a:t>
            </a:r>
            <a:r>
              <a:rPr lang="en-US" sz="5000" dirty="0"/>
              <a:t> է </a:t>
            </a:r>
            <a:r>
              <a:rPr lang="en-US" sz="5000" dirty="0" err="1" smtClean="0"/>
              <a:t>օրենքը</a:t>
            </a:r>
            <a:r>
              <a:rPr lang="en-US" sz="5000" dirty="0" smtClean="0"/>
              <a:t>, </a:t>
            </a:r>
            <a:r>
              <a:rPr lang="en-US" sz="5000" dirty="0" err="1"/>
              <a:t>պատասխանատու</a:t>
            </a:r>
            <a:r>
              <a:rPr lang="en-US" sz="5000" dirty="0"/>
              <a:t> է </a:t>
            </a:r>
            <a:r>
              <a:rPr lang="en-US" sz="5000" dirty="0" err="1"/>
              <a:t>նաև</a:t>
            </a:r>
            <a:r>
              <a:rPr lang="en-US" sz="5000" dirty="0"/>
              <a:t> </a:t>
            </a:r>
            <a:r>
              <a:rPr lang="en-US" sz="5000" dirty="0" err="1"/>
              <a:t>տվյալ</a:t>
            </a:r>
            <a:r>
              <a:rPr lang="en-US" sz="5000" dirty="0"/>
              <a:t> </a:t>
            </a:r>
            <a:r>
              <a:rPr lang="en-US" sz="5000" dirty="0" err="1"/>
              <a:t>օրենքի</a:t>
            </a:r>
            <a:r>
              <a:rPr lang="en-US" sz="5000" dirty="0"/>
              <a:t> </a:t>
            </a:r>
            <a:r>
              <a:rPr lang="en-US" sz="5000" dirty="0" err="1"/>
              <a:t>վերաբերյալ</a:t>
            </a:r>
            <a:r>
              <a:rPr lang="en-US" sz="5000" dirty="0"/>
              <a:t> </a:t>
            </a:r>
            <a:r>
              <a:rPr lang="en-US" sz="5000" dirty="0" err="1"/>
              <a:t>արդյունքների</a:t>
            </a:r>
            <a:r>
              <a:rPr lang="en-US" sz="5000" dirty="0"/>
              <a:t> և </a:t>
            </a:r>
            <a:r>
              <a:rPr lang="en-US" sz="5000" dirty="0" err="1"/>
              <a:t>ազդեցության</a:t>
            </a:r>
            <a:r>
              <a:rPr lang="en-US" sz="5000" dirty="0"/>
              <a:t> </a:t>
            </a:r>
            <a:r>
              <a:rPr lang="en-US" sz="5000" dirty="0" err="1"/>
              <a:t>գնահատման</a:t>
            </a:r>
            <a:r>
              <a:rPr lang="en-US" sz="5000" dirty="0"/>
              <a:t> </a:t>
            </a:r>
            <a:r>
              <a:rPr lang="en-US" sz="5000" dirty="0" err="1"/>
              <a:t>համար</a:t>
            </a:r>
            <a:r>
              <a:rPr lang="en-US" sz="5000" dirty="0" smtClean="0"/>
              <a:t>: </a:t>
            </a:r>
          </a:p>
          <a:p>
            <a:pPr marL="0" indent="0">
              <a:buNone/>
            </a:pPr>
            <a:endParaRPr lang="en-US" sz="5000" dirty="0" smtClean="0"/>
          </a:p>
          <a:p>
            <a:r>
              <a:rPr lang="en-US" sz="5000" dirty="0" err="1" smtClean="0"/>
              <a:t>Հետօրենսդրական</a:t>
            </a:r>
            <a:r>
              <a:rPr lang="en-US" sz="5000" dirty="0" smtClean="0"/>
              <a:t> </a:t>
            </a:r>
            <a:r>
              <a:rPr lang="en-US" sz="5000" dirty="0" err="1"/>
              <a:t>վերահսկողություն</a:t>
            </a:r>
            <a:r>
              <a:rPr lang="en-US" sz="5000" dirty="0"/>
              <a:t> </a:t>
            </a:r>
            <a:r>
              <a:rPr lang="en-US" sz="5000" dirty="0" err="1"/>
              <a:t>իրականացնելիս</a:t>
            </a:r>
            <a:r>
              <a:rPr lang="en-US" sz="5000" dirty="0"/>
              <a:t> </a:t>
            </a:r>
            <a:r>
              <a:rPr lang="en-US" sz="5000" dirty="0" err="1"/>
              <a:t>մշտական</a:t>
            </a:r>
            <a:r>
              <a:rPr lang="en-US" sz="5000" dirty="0"/>
              <a:t> </a:t>
            </a:r>
            <a:r>
              <a:rPr lang="en-US" sz="5000" dirty="0" err="1" smtClean="0"/>
              <a:t>հանձնաժողովներին</a:t>
            </a:r>
            <a:r>
              <a:rPr lang="en-US" sz="5000" dirty="0" smtClean="0"/>
              <a:t> </a:t>
            </a:r>
            <a:r>
              <a:rPr lang="en-US" sz="5000" dirty="0" err="1" smtClean="0"/>
              <a:t>աջակցություն</a:t>
            </a:r>
            <a:r>
              <a:rPr lang="en-US" sz="5000" dirty="0" smtClean="0"/>
              <a:t> է </a:t>
            </a:r>
            <a:r>
              <a:rPr lang="en-US" sz="5000" dirty="0" err="1" smtClean="0"/>
              <a:t>ցուցաբերում</a:t>
            </a:r>
            <a:r>
              <a:rPr lang="en-US" sz="5000" dirty="0" smtClean="0"/>
              <a:t> </a:t>
            </a:r>
            <a:r>
              <a:rPr lang="en-US" sz="5000" dirty="0" err="1" smtClean="0"/>
              <a:t>խորհրդարանի</a:t>
            </a:r>
            <a:r>
              <a:rPr lang="en-US" sz="5000" dirty="0" smtClean="0"/>
              <a:t> </a:t>
            </a:r>
            <a:r>
              <a:rPr lang="en-US" sz="5000" dirty="0" err="1" smtClean="0"/>
              <a:t>աշխատակազմում</a:t>
            </a:r>
            <a:r>
              <a:rPr lang="en-US" sz="5000" dirty="0" smtClean="0"/>
              <a:t> </a:t>
            </a:r>
            <a:r>
              <a:rPr lang="en-US" sz="5000" dirty="0" err="1" smtClean="0"/>
              <a:t>գործող</a:t>
            </a:r>
            <a:r>
              <a:rPr lang="en-US" sz="5000" dirty="0" smtClean="0"/>
              <a:t> </a:t>
            </a:r>
            <a:r>
              <a:rPr lang="en-US" sz="5000" dirty="0" err="1" smtClean="0"/>
              <a:t>հատուկ</a:t>
            </a:r>
            <a:r>
              <a:rPr lang="en-US" sz="5000" dirty="0"/>
              <a:t> </a:t>
            </a:r>
            <a:r>
              <a:rPr lang="en-US" sz="5000" dirty="0" err="1" smtClean="0"/>
              <a:t>ստորաբաժանումը</a:t>
            </a:r>
            <a:r>
              <a:rPr lang="en-US" sz="5000" dirty="0" smtClean="0"/>
              <a:t>: </a:t>
            </a:r>
            <a:r>
              <a:rPr lang="en-US" sz="5000" dirty="0" err="1" smtClean="0"/>
              <a:t>Մշտական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հանձնաժողովները</a:t>
            </a:r>
            <a:r>
              <a:rPr lang="en-US" sz="5000" dirty="0" smtClean="0"/>
              <a:t> </a:t>
            </a:r>
            <a:r>
              <a:rPr lang="en-US" sz="5000" dirty="0" err="1"/>
              <a:t>հետօրենսդրական</a:t>
            </a:r>
            <a:r>
              <a:rPr lang="en-US" sz="5000" dirty="0"/>
              <a:t> </a:t>
            </a:r>
            <a:r>
              <a:rPr lang="en-US" sz="5000" dirty="0" err="1" smtClean="0"/>
              <a:t>վերահսկողություն</a:t>
            </a:r>
            <a:r>
              <a:rPr lang="en-US" sz="5000" dirty="0" smtClean="0"/>
              <a:t> </a:t>
            </a:r>
            <a:r>
              <a:rPr lang="en-US" sz="5000" dirty="0" err="1" smtClean="0"/>
              <a:t>իրականացնելիս</a:t>
            </a:r>
            <a:r>
              <a:rPr lang="en-US" sz="5000" dirty="0" smtClean="0"/>
              <a:t> </a:t>
            </a:r>
            <a:r>
              <a:rPr lang="en-US" sz="5000" dirty="0" err="1" smtClean="0"/>
              <a:t>կարող</a:t>
            </a:r>
            <a:r>
              <a:rPr lang="en-US" sz="5000" dirty="0" smtClean="0"/>
              <a:t> է </a:t>
            </a:r>
            <a:r>
              <a:rPr lang="en-US" sz="5000" dirty="0" err="1" smtClean="0"/>
              <a:t>ներգրավել</a:t>
            </a:r>
            <a:r>
              <a:rPr lang="en-US" sz="5000" dirty="0" smtClean="0"/>
              <a:t>  </a:t>
            </a:r>
            <a:r>
              <a:rPr lang="en-US" sz="5000" dirty="0" err="1"/>
              <a:t>ինչպես</a:t>
            </a:r>
            <a:r>
              <a:rPr lang="en-US" sz="5000" dirty="0"/>
              <a:t> </a:t>
            </a:r>
            <a:r>
              <a:rPr lang="en-US" sz="5000" dirty="0" err="1" smtClean="0"/>
              <a:t>խորհրդարանական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այնպես</a:t>
            </a:r>
            <a:r>
              <a:rPr lang="en-US" sz="5000" dirty="0" smtClean="0"/>
              <a:t> </a:t>
            </a:r>
            <a:r>
              <a:rPr lang="en-US" sz="5000" dirty="0" err="1" smtClean="0"/>
              <a:t>էլ</a:t>
            </a:r>
            <a:r>
              <a:rPr lang="en-US" sz="5000" dirty="0" smtClean="0"/>
              <a:t> </a:t>
            </a:r>
            <a:r>
              <a:rPr lang="en-US" sz="5000" dirty="0" err="1"/>
              <a:t>արտախորհրդարանական</a:t>
            </a:r>
            <a:r>
              <a:rPr lang="en-US" sz="5000" dirty="0"/>
              <a:t> </a:t>
            </a:r>
            <a:r>
              <a:rPr lang="en-US" sz="5000" dirty="0" err="1" smtClean="0"/>
              <a:t>փորձագետների</a:t>
            </a:r>
            <a:r>
              <a:rPr lang="en-US" sz="5000" dirty="0" smtClean="0"/>
              <a:t>:</a:t>
            </a:r>
          </a:p>
          <a:p>
            <a:pPr marL="0" indent="0">
              <a:buNone/>
            </a:pPr>
            <a:endParaRPr lang="en-US" sz="5000" dirty="0" smtClean="0"/>
          </a:p>
          <a:p>
            <a:r>
              <a:rPr lang="en-US" sz="5000" dirty="0" err="1" smtClean="0"/>
              <a:t>Հետօրենսդրական</a:t>
            </a:r>
            <a:r>
              <a:rPr lang="en-US" sz="5000" dirty="0" smtClean="0"/>
              <a:t> </a:t>
            </a:r>
            <a:r>
              <a:rPr lang="en-US" sz="5000" dirty="0" err="1" smtClean="0"/>
              <a:t>վերահսկողության</a:t>
            </a:r>
            <a:r>
              <a:rPr lang="en-US" sz="5000" dirty="0" smtClean="0"/>
              <a:t> </a:t>
            </a:r>
            <a:r>
              <a:rPr lang="en-US" sz="5000" dirty="0" err="1" smtClean="0"/>
              <a:t>պարտավորությունը</a:t>
            </a:r>
            <a:r>
              <a:rPr lang="en-US" sz="5000" dirty="0" smtClean="0"/>
              <a:t> </a:t>
            </a:r>
            <a:r>
              <a:rPr lang="en-US" sz="5000" dirty="0" err="1" smtClean="0"/>
              <a:t>առկա</a:t>
            </a:r>
            <a:r>
              <a:rPr lang="en-US" sz="5000" dirty="0" smtClean="0"/>
              <a:t> է </a:t>
            </a:r>
            <a:r>
              <a:rPr lang="en-US" sz="5000" dirty="0" err="1" smtClean="0"/>
              <a:t>նաև</a:t>
            </a:r>
            <a:r>
              <a:rPr lang="en-US" sz="5000" dirty="0" smtClean="0"/>
              <a:t> </a:t>
            </a:r>
            <a:r>
              <a:rPr lang="en-US" sz="5000" dirty="0" err="1" smtClean="0"/>
              <a:t>գործադիրի</a:t>
            </a:r>
            <a:r>
              <a:rPr lang="en-US" sz="5000" dirty="0" smtClean="0"/>
              <a:t> </a:t>
            </a:r>
            <a:r>
              <a:rPr lang="en-US" sz="5000" dirty="0" err="1" smtClean="0"/>
              <a:t>մակարդակում</a:t>
            </a:r>
            <a:r>
              <a:rPr lang="en-US" sz="5000" dirty="0" smtClean="0"/>
              <a:t>:</a:t>
            </a:r>
          </a:p>
          <a:p>
            <a:pPr marL="0" indent="0">
              <a:buNone/>
            </a:pPr>
            <a:endParaRPr lang="en-US" sz="5000" dirty="0" smtClean="0"/>
          </a:p>
          <a:p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295599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52400"/>
            <a:ext cx="8686800" cy="1189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C00000"/>
                </a:solidFill>
              </a:rPr>
              <a:t/>
            </a:r>
            <a:br>
              <a:rPr lang="en-US" sz="2900" dirty="0">
                <a:solidFill>
                  <a:srgbClr val="C00000"/>
                </a:solidFill>
              </a:rPr>
            </a:br>
            <a:r>
              <a:rPr lang="en-US" sz="3100" dirty="0" err="1">
                <a:solidFill>
                  <a:srgbClr val="FF0000"/>
                </a:solidFill>
              </a:rPr>
              <a:t>Օրենքների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կատարման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ընթացքի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նկատմամբ</a:t>
            </a:r>
            <a:r>
              <a:rPr lang="en-US" sz="3100" dirty="0">
                <a:solidFill>
                  <a:srgbClr val="FF0000"/>
                </a:solidFill>
              </a:rPr>
              <a:t>  </a:t>
            </a:r>
            <a:r>
              <a:rPr lang="en-US" sz="3100" dirty="0" err="1">
                <a:solidFill>
                  <a:srgbClr val="FF0000"/>
                </a:solidFill>
              </a:rPr>
              <a:t>մշտադիտարկում</a:t>
            </a:r>
            <a:r>
              <a:rPr lang="en-US" sz="3100" dirty="0">
                <a:solidFill>
                  <a:srgbClr val="FF0000"/>
                </a:solidFill>
              </a:rPr>
              <a:t>      </a:t>
            </a:r>
            <a:br>
              <a:rPr lang="en-US" sz="3100" dirty="0">
                <a:solidFill>
                  <a:srgbClr val="FF0000"/>
                </a:solidFill>
              </a:rPr>
            </a:br>
            <a:r>
              <a:rPr lang="en-US" sz="3100" dirty="0">
                <a:solidFill>
                  <a:srgbClr val="FF0000"/>
                </a:solidFill>
              </a:rPr>
              <a:t>                                                                             </a:t>
            </a:r>
            <a:r>
              <a:rPr lang="en-US" sz="3100" b="1" i="1" u="sng" dirty="0" err="1">
                <a:solidFill>
                  <a:srgbClr val="FF0000"/>
                </a:solidFill>
              </a:rPr>
              <a:t>առաջարկ</a:t>
            </a:r>
            <a:r>
              <a:rPr lang="hy-AM" sz="3100" dirty="0">
                <a:solidFill>
                  <a:srgbClr val="C00000"/>
                </a:solidFill>
              </a:rPr>
              <a:t/>
            </a:r>
            <a:br>
              <a:rPr lang="hy-AM" sz="3100" dirty="0">
                <a:solidFill>
                  <a:srgbClr val="C00000"/>
                </a:solidFill>
              </a:rPr>
            </a:br>
            <a:endParaRPr lang="en-US" sz="3100" dirty="0">
              <a:solidFill>
                <a:srgbClr val="C000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86800" cy="5297488"/>
          </a:xfrm>
        </p:spPr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hy-AM" altLang="en-US" sz="2400" dirty="0" smtClean="0"/>
              <a:t>Օ</a:t>
            </a:r>
            <a:r>
              <a:rPr lang="en-US" altLang="en-US" sz="2400" dirty="0" err="1" smtClean="0"/>
              <a:t>րենքները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բաժանվում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են</a:t>
            </a:r>
            <a:r>
              <a:rPr lang="en-US" altLang="en-US" sz="2400" dirty="0" smtClean="0"/>
              <a:t> ԱԺ </a:t>
            </a:r>
            <a:r>
              <a:rPr lang="en-US" altLang="en-US" sz="2400" dirty="0" err="1" smtClean="0"/>
              <a:t>մշտական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հանձնաժողովների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միջև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ըստ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գլխադասայնության</a:t>
            </a:r>
            <a:r>
              <a:rPr lang="en-US" altLang="en-US" sz="2400" dirty="0" smtClean="0"/>
              <a:t>:</a:t>
            </a:r>
          </a:p>
          <a:p>
            <a:pPr marL="457200" indent="-457200" algn="just" eaLnBrk="1" hangingPunct="1">
              <a:buFont typeface="Arial" charset="0"/>
              <a:buAutoNum type="arabicPeriod"/>
            </a:pPr>
            <a:r>
              <a:rPr lang="en-US" altLang="en-US" sz="2400" dirty="0" err="1" smtClean="0"/>
              <a:t>Յուրաքանչյուր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գլխադասային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հանձնաժողով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տվյալ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գումարման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համար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սահմանում</a:t>
            </a:r>
            <a:r>
              <a:rPr lang="en-US" altLang="en-US" sz="2400" dirty="0" smtClean="0"/>
              <a:t> է </a:t>
            </a:r>
            <a:r>
              <a:rPr lang="en-US" altLang="en-US" sz="2400" dirty="0" err="1" smtClean="0"/>
              <a:t>իրեն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վերապահված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օրենքների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մշտադիտարկման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ժամանակացույց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ըստ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նստաշրջանների</a:t>
            </a:r>
            <a:r>
              <a:rPr lang="en-US" altLang="en-US" sz="2400" dirty="0" smtClean="0"/>
              <a:t>: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altLang="en-US" sz="2400" dirty="0" err="1" smtClean="0"/>
              <a:t>Յուրաքանչյուր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նստաշրջանից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առաջ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յուրաքանչյուր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հանձնաժողով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հրապարակային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ներկայացնում</a:t>
            </a:r>
            <a:r>
              <a:rPr lang="en-US" altLang="en-US" sz="2400" dirty="0" smtClean="0"/>
              <a:t> է </a:t>
            </a:r>
            <a:r>
              <a:rPr lang="en-US" altLang="en-US" sz="2400" dirty="0" err="1" smtClean="0"/>
              <a:t>թե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հաջորդ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նստաշրջանին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որ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օրենքների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մշտադիտարկումն</a:t>
            </a:r>
            <a:r>
              <a:rPr lang="en-US" altLang="en-US" sz="2400" dirty="0" smtClean="0"/>
              <a:t> է </a:t>
            </a:r>
            <a:r>
              <a:rPr lang="en-US" altLang="en-US" sz="2400" dirty="0" err="1" smtClean="0"/>
              <a:t>իրականացնելու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ակնկալելով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այդ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օրենքների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նկատմամբ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առաջարկություններ</a:t>
            </a:r>
            <a:r>
              <a:rPr lang="en-US" altLang="en-US" sz="2400" dirty="0" smtClean="0"/>
              <a:t>՝ </a:t>
            </a:r>
            <a:r>
              <a:rPr lang="hy-AM" altLang="en-US" sz="2400" dirty="0" smtClean="0"/>
              <a:t>պատգամավորներից, 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շահառուներից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գործադիրից</a:t>
            </a:r>
            <a:r>
              <a:rPr lang="en-US" altLang="en-US" sz="2400" dirty="0" smtClean="0"/>
              <a:t>, </a:t>
            </a:r>
            <a:r>
              <a:rPr lang="en-US" altLang="en-US" sz="2400" dirty="0" err="1" smtClean="0"/>
              <a:t>քաղաքացիական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հասարակությունից</a:t>
            </a:r>
            <a:r>
              <a:rPr lang="en-US" altLang="en-US" sz="2400" dirty="0" smtClean="0"/>
              <a:t> և </a:t>
            </a:r>
            <a:r>
              <a:rPr lang="en-US" altLang="en-US" sz="2400" dirty="0" err="1" smtClean="0"/>
              <a:t>թիրախային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խմբերից</a:t>
            </a:r>
            <a:r>
              <a:rPr lang="en-US" altLang="en-US" sz="2400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253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15888"/>
            <a:ext cx="8686800" cy="12715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FF0000"/>
                </a:solidFill>
              </a:rPr>
              <a:t/>
            </a:r>
            <a:br>
              <a:rPr lang="en-US" sz="2900" dirty="0">
                <a:solidFill>
                  <a:srgbClr val="FF0000"/>
                </a:solidFill>
              </a:rPr>
            </a:br>
            <a:r>
              <a:rPr lang="hy-AM" sz="3100" dirty="0">
                <a:solidFill>
                  <a:srgbClr val="FF0000"/>
                </a:solidFill>
              </a:rPr>
              <a:t>Օրենքների կատարման ընթացքի նկատմամբ մշտադիտարկման ամփոփում</a:t>
            </a:r>
            <a:r>
              <a:rPr lang="en-US" sz="3100" dirty="0">
                <a:solidFill>
                  <a:srgbClr val="FF0000"/>
                </a:solidFill>
              </a:rPr>
              <a:t>             </a:t>
            </a:r>
            <a:br>
              <a:rPr lang="en-US" sz="3100" dirty="0">
                <a:solidFill>
                  <a:srgbClr val="FF0000"/>
                </a:solidFill>
              </a:rPr>
            </a:br>
            <a:r>
              <a:rPr lang="en-US" sz="3100" dirty="0">
                <a:solidFill>
                  <a:srgbClr val="FF0000"/>
                </a:solidFill>
              </a:rPr>
              <a:t>                                                                                 </a:t>
            </a:r>
            <a:r>
              <a:rPr lang="en-US" sz="3100" b="1" i="1" u="sng" dirty="0" err="1">
                <a:solidFill>
                  <a:srgbClr val="FF0000"/>
                </a:solidFill>
              </a:rPr>
              <a:t>առաջարկ</a:t>
            </a:r>
            <a:r>
              <a:rPr lang="hy-AM" sz="3100" dirty="0">
                <a:solidFill>
                  <a:srgbClr val="FF0000"/>
                </a:solidFill>
              </a:rPr>
              <a:t/>
            </a:r>
            <a:br>
              <a:rPr lang="hy-AM" sz="3100" dirty="0">
                <a:solidFill>
                  <a:srgbClr val="FF0000"/>
                </a:solidFill>
              </a:rPr>
            </a:br>
            <a:endParaRPr lang="en-US" sz="3100" dirty="0">
              <a:solidFill>
                <a:srgbClr val="FF0000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458200" cy="5226050"/>
          </a:xfrm>
        </p:spPr>
        <p:txBody>
          <a:bodyPr>
            <a:normAutofit lnSpcReduction="10000"/>
          </a:bodyPr>
          <a:lstStyle/>
          <a:p>
            <a:pPr marL="0" indent="0" algn="just" eaLnBrk="1" hangingPunct="1">
              <a:buFont typeface="Arial" charset="0"/>
              <a:buNone/>
            </a:pPr>
            <a:r>
              <a:rPr lang="en-US" altLang="en-US" sz="2200" dirty="0" smtClean="0"/>
              <a:t>4. </a:t>
            </a:r>
            <a:r>
              <a:rPr lang="en-US" altLang="en-US" sz="2200" dirty="0" err="1" smtClean="0"/>
              <a:t>Կախված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ստացված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առաջարկությունների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ծավալից</a:t>
            </a:r>
            <a:r>
              <a:rPr lang="en-US" altLang="en-US" sz="2200" dirty="0" smtClean="0"/>
              <a:t> և </a:t>
            </a:r>
            <a:r>
              <a:rPr lang="en-US" altLang="en-US" sz="2200" dirty="0" err="1" smtClean="0"/>
              <a:t>բովանդակությունից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հանձնաժողովը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որոշում</a:t>
            </a:r>
            <a:r>
              <a:rPr lang="en-US" altLang="en-US" sz="2200" dirty="0" smtClean="0"/>
              <a:t> է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մշտադիտարկման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արդյունքները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ամփոփել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հանձնաժողովի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նիստում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անցկացնել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խորհրդարանական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լսումներ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տրամադրել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լրացուցիչ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ռեսուրս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այդ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թվում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ժամանակային</a:t>
            </a:r>
            <a:r>
              <a:rPr lang="en-US" altLang="en-US" sz="2200" dirty="0" smtClean="0"/>
              <a:t>՝ </a:t>
            </a:r>
            <a:r>
              <a:rPr lang="en-US" altLang="en-US" sz="2200" dirty="0" err="1" smtClean="0"/>
              <a:t>մշտադիտարկմ</a:t>
            </a:r>
            <a:r>
              <a:rPr lang="hy-AM" altLang="en-US" sz="2200" dirty="0" smtClean="0"/>
              <a:t>ա</a:t>
            </a:r>
            <a:r>
              <a:rPr lang="en-US" altLang="en-US" sz="2200" dirty="0" smtClean="0"/>
              <a:t>ն</a:t>
            </a:r>
            <a:r>
              <a:rPr lang="hy-AM" altLang="en-US" sz="2200" dirty="0" smtClean="0"/>
              <a:t> ամփոփումն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ավարտելու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համար</a:t>
            </a:r>
            <a:r>
              <a:rPr lang="en-US" altLang="en-US" sz="2200" dirty="0" smtClean="0"/>
              <a:t>:</a:t>
            </a:r>
            <a:endParaRPr lang="hy-AM" altLang="en-US" sz="2200" dirty="0" smtClean="0"/>
          </a:p>
          <a:p>
            <a:pPr marL="0" indent="0" algn="just" eaLnBrk="1" hangingPunct="1">
              <a:buFont typeface="Arial" charset="0"/>
              <a:buNone/>
            </a:pPr>
            <a:r>
              <a:rPr lang="hy-AM" altLang="en-US" sz="2200" dirty="0" smtClean="0"/>
              <a:t> </a:t>
            </a:r>
            <a:r>
              <a:rPr lang="en-US" altLang="en-US" sz="2200" dirty="0" smtClean="0"/>
              <a:t>5. </a:t>
            </a:r>
            <a:r>
              <a:rPr lang="en-US" altLang="en-US" sz="2200" dirty="0" err="1" smtClean="0"/>
              <a:t>Մշտադիտարկման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արդյունքները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ամփոփելով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հանձնաժողովը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կայացնում</a:t>
            </a:r>
            <a:r>
              <a:rPr lang="en-US" altLang="en-US" sz="2200" dirty="0" smtClean="0"/>
              <a:t> է </a:t>
            </a:r>
            <a:r>
              <a:rPr lang="en-US" altLang="en-US" sz="2200" dirty="0" err="1" smtClean="0"/>
              <a:t>որոշում</a:t>
            </a:r>
            <a:r>
              <a:rPr lang="en-US" altLang="en-US" sz="2200" dirty="0" smtClean="0"/>
              <a:t>՝ </a:t>
            </a:r>
            <a:r>
              <a:rPr lang="en-US" altLang="en-US" sz="2200" dirty="0" err="1" smtClean="0"/>
              <a:t>օրենքում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ենթաօրենսդրական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ակտում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փոփոխությունների</a:t>
            </a:r>
            <a:r>
              <a:rPr lang="en-US" altLang="en-US" sz="2200" dirty="0" smtClean="0"/>
              <a:t> և </a:t>
            </a:r>
            <a:r>
              <a:rPr lang="en-US" altLang="en-US" sz="2200" dirty="0" err="1" smtClean="0"/>
              <a:t>լրացումների</a:t>
            </a:r>
            <a:r>
              <a:rPr lang="en-US" altLang="en-US" sz="2200" dirty="0" smtClean="0"/>
              <a:t>    </a:t>
            </a:r>
            <a:r>
              <a:rPr lang="en-US" altLang="en-US" sz="2200" dirty="0" err="1" smtClean="0"/>
              <a:t>իրականացման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անհրաժեշտության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օրենքի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գործունեության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դադարեցման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նոր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օրենքի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ստեղծման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օրենքում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որևէ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փոփոխության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անհրաժեշտության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բացակայության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մասին</a:t>
            </a:r>
            <a:r>
              <a:rPr lang="en-US" altLang="en-US" sz="2200" dirty="0" smtClean="0"/>
              <a:t>:</a:t>
            </a:r>
          </a:p>
          <a:p>
            <a:pPr marL="0" indent="0" algn="just">
              <a:buNone/>
            </a:pPr>
            <a:r>
              <a:rPr lang="en-US" altLang="en-US" sz="2200" dirty="0" smtClean="0"/>
              <a:t>6. </a:t>
            </a:r>
            <a:r>
              <a:rPr lang="en-US" altLang="en-US" sz="2200" dirty="0" err="1"/>
              <a:t>Մշտադիտարկման</a:t>
            </a:r>
            <a:r>
              <a:rPr lang="en-US" altLang="en-US" sz="2200" dirty="0"/>
              <a:t> </a:t>
            </a:r>
            <a:r>
              <a:rPr lang="en-US" altLang="en-US" sz="2200" dirty="0" err="1" smtClean="0"/>
              <a:t>արդյունքների</a:t>
            </a:r>
            <a:r>
              <a:rPr lang="en-US" altLang="en-US" sz="2200" dirty="0" smtClean="0"/>
              <a:t> ա</a:t>
            </a:r>
            <a:r>
              <a:rPr lang="hy-AM" altLang="en-US" sz="2200" dirty="0" smtClean="0"/>
              <a:t>մփոփման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համար</a:t>
            </a:r>
            <a:r>
              <a:rPr lang="hy-AM" altLang="en-US" sz="2200" dirty="0" smtClean="0"/>
              <a:t> հիմնական օժանդակ ռեսուրսը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հանդիսանալու</a:t>
            </a:r>
            <a:r>
              <a:rPr lang="en-US" altLang="en-US" sz="2200" dirty="0" smtClean="0"/>
              <a:t> է</a:t>
            </a:r>
            <a:r>
              <a:rPr lang="hy-AM" altLang="en-US" sz="2200" dirty="0" smtClean="0"/>
              <a:t> ԱԺ աշխատակազմում ստեղծվող  հատուկ կառույց</a:t>
            </a:r>
            <a:r>
              <a:rPr lang="en-US" altLang="en-US" sz="2200" dirty="0" smtClean="0"/>
              <a:t>ը</a:t>
            </a:r>
            <a:r>
              <a:rPr lang="hy-AM" altLang="en-US" sz="2200" dirty="0" smtClean="0"/>
              <a:t>։</a:t>
            </a:r>
            <a:endParaRPr lang="en-US" altLang="en-US" sz="2200" dirty="0" smtClean="0"/>
          </a:p>
          <a:p>
            <a:pPr marL="0" indent="0">
              <a:buFont typeface="Arial" charset="0"/>
              <a:buNone/>
            </a:pPr>
            <a:r>
              <a:rPr lang="en-US" altLang="en-US" sz="2400" dirty="0" smtClean="0"/>
              <a:t> </a:t>
            </a:r>
          </a:p>
          <a:p>
            <a:pPr marL="0" indent="0" eaLnBrk="1" hangingPunct="1">
              <a:buFont typeface="Arial" charset="0"/>
              <a:buAutoNum type="arabicPeriod"/>
            </a:pP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5456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52400"/>
            <a:ext cx="8686800" cy="20526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C00000"/>
                </a:solidFill>
              </a:rPr>
              <a:t/>
            </a:r>
            <a:br>
              <a:rPr lang="en-US" sz="2900" dirty="0">
                <a:solidFill>
                  <a:srgbClr val="C00000"/>
                </a:solidFill>
              </a:rPr>
            </a:br>
            <a:r>
              <a:rPr lang="hy-AM" sz="3600" dirty="0">
                <a:solidFill>
                  <a:srgbClr val="FF0000"/>
                </a:solidFill>
              </a:rPr>
              <a:t>Մշտադիտարկման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hy-AM" sz="3600" dirty="0">
                <a:solidFill>
                  <a:srgbClr val="FF0000"/>
                </a:solidFill>
              </a:rPr>
              <a:t>և մշտադիտարկման ամփոփման </a:t>
            </a:r>
            <a:r>
              <a:rPr lang="en-US" sz="3600" dirty="0" err="1">
                <a:solidFill>
                  <a:srgbClr val="FF0000"/>
                </a:solidFill>
              </a:rPr>
              <a:t>տեղը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օրենքների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բարելավման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փուլերում</a:t>
            </a:r>
            <a:r>
              <a:rPr lang="hy-AM" sz="3600" dirty="0">
                <a:solidFill>
                  <a:srgbClr val="FF0000"/>
                </a:solidFill>
              </a:rPr>
              <a:t/>
            </a:r>
            <a:br>
              <a:rPr lang="hy-AM" sz="3600" dirty="0">
                <a:solidFill>
                  <a:srgbClr val="FF0000"/>
                </a:solidFill>
              </a:rPr>
            </a:br>
            <a:r>
              <a:rPr lang="hy-AM" sz="3600" dirty="0">
                <a:solidFill>
                  <a:srgbClr val="FF0000"/>
                </a:solidFill>
              </a:rPr>
              <a:t>							</a:t>
            </a:r>
            <a:r>
              <a:rPr lang="en-US" sz="3200" b="1" i="1" u="sng" dirty="0" err="1">
                <a:solidFill>
                  <a:srgbClr val="FF0000"/>
                </a:solidFill>
              </a:rPr>
              <a:t>առաջարկ</a:t>
            </a:r>
            <a:r>
              <a:rPr lang="hy-AM" sz="3100" dirty="0">
                <a:solidFill>
                  <a:srgbClr val="C00000"/>
                </a:solidFill>
              </a:rPr>
              <a:t/>
            </a:r>
            <a:br>
              <a:rPr lang="hy-AM" sz="3100" dirty="0">
                <a:solidFill>
                  <a:srgbClr val="C00000"/>
                </a:solidFill>
              </a:rPr>
            </a:br>
            <a:endParaRPr lang="en-US" sz="3100" dirty="0">
              <a:solidFill>
                <a:srgbClr val="C00000"/>
              </a:solidFill>
            </a:endParaRPr>
          </a:p>
        </p:txBody>
      </p:sp>
      <p:sp>
        <p:nvSpPr>
          <p:cNvPr id="12291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349500"/>
            <a:ext cx="8686800" cy="434022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1. </a:t>
            </a:r>
            <a:r>
              <a:rPr lang="en-US" altLang="en-US" sz="2400" dirty="0" err="1"/>
              <a:t>Խնդրի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բացահայտում</a:t>
            </a:r>
            <a:r>
              <a:rPr lang="en-US" altLang="en-US" sz="2400" dirty="0"/>
              <a:t>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	</a:t>
            </a:r>
            <a:r>
              <a:rPr lang="en-US" altLang="en-US" sz="1800" dirty="0"/>
              <a:t>- </a:t>
            </a:r>
            <a:r>
              <a:rPr lang="en-US" altLang="en-US" sz="1800" dirty="0" err="1"/>
              <a:t>Պատգամավորի</a:t>
            </a:r>
            <a:r>
              <a:rPr lang="en-US" altLang="en-US" sz="1800" dirty="0"/>
              <a:t> </a:t>
            </a:r>
            <a:r>
              <a:rPr lang="en-US" altLang="en-US" sz="1800" dirty="0" err="1"/>
              <a:t>դիտարկումներ</a:t>
            </a:r>
            <a:r>
              <a:rPr lang="en-US" altLang="en-US" sz="1800" dirty="0"/>
              <a:t>/</a:t>
            </a:r>
            <a:r>
              <a:rPr lang="en-US" altLang="en-US" sz="1800" dirty="0" err="1"/>
              <a:t>ընտրողների</a:t>
            </a:r>
            <a:r>
              <a:rPr lang="en-US" altLang="en-US" sz="1800" dirty="0"/>
              <a:t> </a:t>
            </a:r>
            <a:r>
              <a:rPr lang="en-US" altLang="en-US" sz="1800" dirty="0" err="1"/>
              <a:t>կարծիք</a:t>
            </a:r>
            <a:r>
              <a:rPr lang="en-US" altLang="en-US" sz="1800" dirty="0"/>
              <a:t>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 	- </a:t>
            </a:r>
            <a:r>
              <a:rPr lang="en-US" altLang="en-US" sz="1800" dirty="0" err="1"/>
              <a:t>Շահառուների</a:t>
            </a:r>
            <a:r>
              <a:rPr lang="en-US" altLang="en-US" sz="1800" dirty="0"/>
              <a:t> </a:t>
            </a:r>
            <a:r>
              <a:rPr lang="en-US" altLang="en-US" sz="1800" dirty="0" err="1"/>
              <a:t>արձագանք</a:t>
            </a:r>
            <a:r>
              <a:rPr lang="en-US" altLang="en-US" sz="1800" dirty="0"/>
              <a:t>/</a:t>
            </a:r>
            <a:r>
              <a:rPr lang="en-US" altLang="en-US" sz="1800" dirty="0" err="1"/>
              <a:t>բողոքներ</a:t>
            </a:r>
            <a:endParaRPr lang="en-US" altLang="en-US" sz="18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	- …….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	- </a:t>
            </a:r>
            <a:r>
              <a:rPr lang="en-US" altLang="en-US" sz="1800" b="1" i="1" u="sng" dirty="0" err="1"/>
              <a:t>Մշտադիտարկում</a:t>
            </a:r>
            <a:endParaRPr lang="en-US" altLang="en-US" sz="1800" b="1" i="1" u="sng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2. </a:t>
            </a:r>
            <a:r>
              <a:rPr lang="en-US" altLang="en-US" sz="2400" dirty="0" err="1"/>
              <a:t>Խնդրի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սահմանում</a:t>
            </a:r>
            <a:r>
              <a:rPr lang="en-US" altLang="en-US" sz="2400" dirty="0"/>
              <a:t>/</a:t>
            </a:r>
            <a:r>
              <a:rPr lang="en-US" altLang="en-US" sz="2400" dirty="0" err="1"/>
              <a:t>պատվերի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ձևակերպում</a:t>
            </a:r>
            <a:endParaRPr lang="hy-AM" altLang="en-US" sz="24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3. </a:t>
            </a:r>
            <a:r>
              <a:rPr lang="en-US" altLang="en-US" sz="2400" dirty="0" err="1"/>
              <a:t>Նախագծի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պատրաստում</a:t>
            </a:r>
            <a:endParaRPr lang="en-US" altLang="en-US" sz="24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1800"/>
              <a:t>                 </a:t>
            </a:r>
            <a:r>
              <a:rPr lang="hy-AM" altLang="en-US" sz="1800"/>
              <a:t> </a:t>
            </a:r>
            <a:r>
              <a:rPr lang="hy-AM" altLang="en-US" sz="1800" dirty="0"/>
              <a:t>֊</a:t>
            </a:r>
            <a:r>
              <a:rPr lang="hy-AM" altLang="en-US" sz="1800" b="1" i="1" u="sng" dirty="0"/>
              <a:t>Մշտադիտարկման ամփոփում</a:t>
            </a:r>
            <a:endParaRPr lang="en-US" altLang="en-US" sz="18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4. </a:t>
            </a:r>
            <a:r>
              <a:rPr lang="en-US" altLang="en-US" sz="2400" dirty="0" err="1"/>
              <a:t>Նախագծի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քննարկում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ընդունում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հանձնաժողովում</a:t>
            </a:r>
            <a:endParaRPr lang="en-US" altLang="en-US" sz="24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400" dirty="0"/>
              <a:t>5. </a:t>
            </a:r>
            <a:r>
              <a:rPr lang="en-US" altLang="en-US" sz="2400" dirty="0" err="1"/>
              <a:t>Նախագծի</a:t>
            </a:r>
            <a:r>
              <a:rPr lang="en-US" altLang="en-US" sz="2400" dirty="0"/>
              <a:t> </a:t>
            </a:r>
            <a:r>
              <a:rPr lang="en-US" altLang="en-US" sz="2400" dirty="0" err="1"/>
              <a:t>քննարկում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ընդունում</a:t>
            </a:r>
            <a:r>
              <a:rPr lang="en-US" altLang="en-US" sz="2400" dirty="0"/>
              <a:t> </a:t>
            </a:r>
            <a:r>
              <a:rPr lang="en-US" altLang="en-US" sz="2400" dirty="0" err="1"/>
              <a:t>խորհրդարանում</a:t>
            </a:r>
            <a:r>
              <a:rPr lang="en-US" altLang="en-US" sz="2400" dirty="0"/>
              <a:t>:</a:t>
            </a:r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endParaRPr lang="en-US" altLang="en-US" sz="2400" dirty="0"/>
          </a:p>
          <a:p>
            <a:pPr eaLnBrk="1" hangingPunct="1">
              <a:buFont typeface="Wingdings" panose="05000000000000000000" pitchFamily="2" charset="2"/>
              <a:buChar char="ü"/>
              <a:defRPr/>
            </a:pPr>
            <a:endParaRPr lang="en-US" altLang="en-US" sz="24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923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76200"/>
            <a:ext cx="8686800" cy="1524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C00000"/>
                </a:solidFill>
              </a:rPr>
              <a:t/>
            </a:r>
            <a:br>
              <a:rPr lang="en-US" sz="2900" dirty="0">
                <a:solidFill>
                  <a:srgbClr val="C00000"/>
                </a:solidFill>
              </a:rPr>
            </a:br>
            <a:r>
              <a:rPr lang="en-US" sz="2900" dirty="0" smtClean="0">
                <a:solidFill>
                  <a:srgbClr val="C00000"/>
                </a:solidFill>
              </a:rPr>
              <a:t/>
            </a:r>
            <a:br>
              <a:rPr lang="en-US" sz="2900" dirty="0" smtClean="0">
                <a:solidFill>
                  <a:srgbClr val="C00000"/>
                </a:solidFill>
              </a:rPr>
            </a:br>
            <a:r>
              <a:rPr lang="hy-AM" sz="3600" dirty="0" smtClean="0">
                <a:solidFill>
                  <a:srgbClr val="FF0000"/>
                </a:solidFill>
              </a:rPr>
              <a:t>Օրենքների </a:t>
            </a:r>
            <a:r>
              <a:rPr lang="hy-AM" sz="3600" dirty="0">
                <a:solidFill>
                  <a:srgbClr val="FF0000"/>
                </a:solidFill>
              </a:rPr>
              <a:t>կատարման ընթացքի նկատմամբ վերահսկողություն - </a:t>
            </a:r>
            <a:r>
              <a:rPr lang="hy-AM" sz="3600" dirty="0" smtClean="0">
                <a:solidFill>
                  <a:srgbClr val="FF0000"/>
                </a:solidFill>
              </a:rPr>
              <a:t>օրեն</a:t>
            </a:r>
            <a:r>
              <a:rPr lang="en-US" sz="3600" dirty="0" err="1" smtClean="0">
                <a:solidFill>
                  <a:srgbClr val="FF0000"/>
                </a:solidFill>
              </a:rPr>
              <a:t>սդրության</a:t>
            </a:r>
            <a:r>
              <a:rPr lang="hy-AM" sz="3600" dirty="0" smtClean="0">
                <a:solidFill>
                  <a:srgbClr val="FF0000"/>
                </a:solidFill>
              </a:rPr>
              <a:t> </a:t>
            </a:r>
            <a:r>
              <a:rPr lang="hy-AM" sz="3600" dirty="0">
                <a:solidFill>
                  <a:srgbClr val="FF0000"/>
                </a:solidFill>
              </a:rPr>
              <a:t>բարելավում</a:t>
            </a:r>
            <a:r>
              <a:rPr lang="en-US" sz="3600" dirty="0">
                <a:solidFill>
                  <a:srgbClr val="FF0000"/>
                </a:solidFill>
              </a:rPr>
              <a:t>       </a:t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>                                                                </a:t>
            </a:r>
            <a:r>
              <a:rPr lang="en-US" sz="3600" b="1" i="1" u="sng" dirty="0" err="1">
                <a:solidFill>
                  <a:srgbClr val="FF0000"/>
                </a:solidFill>
              </a:rPr>
              <a:t>առաջարկ</a:t>
            </a:r>
            <a:r>
              <a:rPr lang="hy-AM" sz="3600" dirty="0">
                <a:solidFill>
                  <a:srgbClr val="C00000"/>
                </a:solidFill>
              </a:rPr>
              <a:t/>
            </a:r>
            <a:br>
              <a:rPr lang="hy-AM" sz="3600" dirty="0">
                <a:solidFill>
                  <a:srgbClr val="C00000"/>
                </a:solidFill>
              </a:rPr>
            </a:b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377825" y="1441450"/>
            <a:ext cx="8229600" cy="52990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altLang="en-US" sz="2000" smtClean="0"/>
          </a:p>
          <a:p>
            <a:pPr marL="0" indent="0" eaLnBrk="1" hangingPunct="1">
              <a:buFont typeface="Arial" charset="0"/>
              <a:buNone/>
            </a:pPr>
            <a:endParaRPr lang="hy-AM" altLang="en-US" sz="2000" smtClean="0"/>
          </a:p>
        </p:txBody>
      </p:sp>
      <p:sp>
        <p:nvSpPr>
          <p:cNvPr id="3" name="Прямоугольник 2">
            <a:extLst>
              <a:ext uri="{FF2B5EF4-FFF2-40B4-BE49-F238E27FC236}"/>
            </a:extLst>
          </p:cNvPr>
          <p:cNvSpPr/>
          <p:nvPr/>
        </p:nvSpPr>
        <p:spPr>
          <a:xfrm>
            <a:off x="3041650" y="1793875"/>
            <a:ext cx="2209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/>
              <a:t>ՀՀ</a:t>
            </a:r>
            <a:r>
              <a:rPr lang="en-US" sz="2800" dirty="0"/>
              <a:t> </a:t>
            </a:r>
            <a:r>
              <a:rPr lang="en-US" sz="2800" dirty="0" err="1"/>
              <a:t>ԱԺ</a:t>
            </a:r>
            <a:endParaRPr lang="ru-RU" sz="2800" dirty="0"/>
          </a:p>
        </p:txBody>
      </p:sp>
      <p:sp>
        <p:nvSpPr>
          <p:cNvPr id="5" name="Овал 4">
            <a:extLst>
              <a:ext uri="{FF2B5EF4-FFF2-40B4-BE49-F238E27FC236}"/>
            </a:extLst>
          </p:cNvPr>
          <p:cNvSpPr/>
          <p:nvPr/>
        </p:nvSpPr>
        <p:spPr>
          <a:xfrm>
            <a:off x="2266950" y="5300663"/>
            <a:ext cx="3922713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Օրենքներ</a:t>
            </a:r>
            <a:endParaRPr lang="ru-RU" sz="2400" dirty="0"/>
          </a:p>
        </p:txBody>
      </p:sp>
      <p:sp>
        <p:nvSpPr>
          <p:cNvPr id="6" name="Стрелка вниз 5">
            <a:extLst>
              <a:ext uri="{FF2B5EF4-FFF2-40B4-BE49-F238E27FC236}"/>
            </a:extLst>
          </p:cNvPr>
          <p:cNvSpPr/>
          <p:nvPr/>
        </p:nvSpPr>
        <p:spPr>
          <a:xfrm>
            <a:off x="3671888" y="2403475"/>
            <a:ext cx="304800" cy="2889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верх 6">
            <a:extLst>
              <a:ext uri="{FF2B5EF4-FFF2-40B4-BE49-F238E27FC236}"/>
            </a:extLst>
          </p:cNvPr>
          <p:cNvSpPr/>
          <p:nvPr/>
        </p:nvSpPr>
        <p:spPr>
          <a:xfrm>
            <a:off x="4471988" y="2411413"/>
            <a:ext cx="304800" cy="28813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ятиугольник 7">
            <a:extLst>
              <a:ext uri="{FF2B5EF4-FFF2-40B4-BE49-F238E27FC236}"/>
            </a:extLst>
          </p:cNvPr>
          <p:cNvSpPr/>
          <p:nvPr/>
        </p:nvSpPr>
        <p:spPr>
          <a:xfrm rot="10800000">
            <a:off x="4762500" y="3259138"/>
            <a:ext cx="2849563" cy="3587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ятиугольник 10">
            <a:extLst>
              <a:ext uri="{FF2B5EF4-FFF2-40B4-BE49-F238E27FC236}"/>
            </a:extLst>
          </p:cNvPr>
          <p:cNvSpPr/>
          <p:nvPr/>
        </p:nvSpPr>
        <p:spPr>
          <a:xfrm rot="10800000">
            <a:off x="4762500" y="3738563"/>
            <a:ext cx="2849563" cy="3587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ятиугольник 11">
            <a:extLst>
              <a:ext uri="{FF2B5EF4-FFF2-40B4-BE49-F238E27FC236}"/>
            </a:extLst>
          </p:cNvPr>
          <p:cNvSpPr/>
          <p:nvPr/>
        </p:nvSpPr>
        <p:spPr>
          <a:xfrm rot="10800000">
            <a:off x="4762500" y="4237038"/>
            <a:ext cx="2849563" cy="3587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ятиугольник 12">
            <a:extLst>
              <a:ext uri="{FF2B5EF4-FFF2-40B4-BE49-F238E27FC236}"/>
            </a:extLst>
          </p:cNvPr>
          <p:cNvSpPr/>
          <p:nvPr/>
        </p:nvSpPr>
        <p:spPr>
          <a:xfrm rot="10800000">
            <a:off x="4776788" y="4694238"/>
            <a:ext cx="2849562" cy="3587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72" name="Прямоугольник 8"/>
          <p:cNvSpPr>
            <a:spLocks noChangeArrowheads="1"/>
          </p:cNvSpPr>
          <p:nvPr/>
        </p:nvSpPr>
        <p:spPr bwMode="auto">
          <a:xfrm>
            <a:off x="4776788" y="3246438"/>
            <a:ext cx="2833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1"/>
                </a:solidFill>
              </a:rPr>
              <a:t>Թիրախային խմբեր</a:t>
            </a:r>
            <a:endParaRPr lang="ru-RU" altLang="en-US" sz="1800">
              <a:solidFill>
                <a:schemeClr val="bg1"/>
              </a:solidFill>
            </a:endParaRPr>
          </a:p>
        </p:txBody>
      </p:sp>
      <p:sp>
        <p:nvSpPr>
          <p:cNvPr id="15373" name="Прямоугольник 9"/>
          <p:cNvSpPr>
            <a:spLocks noChangeArrowheads="1"/>
          </p:cNvSpPr>
          <p:nvPr/>
        </p:nvSpPr>
        <p:spPr bwMode="auto">
          <a:xfrm>
            <a:off x="4776788" y="3724275"/>
            <a:ext cx="28336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1"/>
                </a:solidFill>
              </a:rPr>
              <a:t>Քաղ. հասարակություն</a:t>
            </a:r>
            <a:endParaRPr lang="ru-RU" altLang="en-US" sz="1800">
              <a:solidFill>
                <a:schemeClr val="bg1"/>
              </a:solidFill>
            </a:endParaRPr>
          </a:p>
        </p:txBody>
      </p:sp>
      <p:sp>
        <p:nvSpPr>
          <p:cNvPr id="15374" name="Прямоугольник 13"/>
          <p:cNvSpPr>
            <a:spLocks noChangeArrowheads="1"/>
          </p:cNvSpPr>
          <p:nvPr/>
        </p:nvSpPr>
        <p:spPr bwMode="auto">
          <a:xfrm>
            <a:off x="5554663" y="4237038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1"/>
                </a:solidFill>
              </a:rPr>
              <a:t>Շահառուներ</a:t>
            </a:r>
            <a:endParaRPr lang="ru-RU" altLang="en-US" sz="1800">
              <a:solidFill>
                <a:schemeClr val="bg1"/>
              </a:solidFill>
            </a:endParaRPr>
          </a:p>
        </p:txBody>
      </p:sp>
      <p:sp>
        <p:nvSpPr>
          <p:cNvPr id="15375" name="Прямоугольник 14"/>
          <p:cNvSpPr>
            <a:spLocks noChangeArrowheads="1"/>
          </p:cNvSpPr>
          <p:nvPr/>
        </p:nvSpPr>
        <p:spPr bwMode="auto">
          <a:xfrm>
            <a:off x="4760913" y="4679950"/>
            <a:ext cx="2849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bg1"/>
                </a:solidFill>
              </a:rPr>
              <a:t>Գործադիր մարմիններ</a:t>
            </a:r>
            <a:endParaRPr lang="ru-RU" altLang="en-US" sz="1800">
              <a:solidFill>
                <a:schemeClr val="bg1"/>
              </a:solidFill>
            </a:endParaRPr>
          </a:p>
        </p:txBody>
      </p:sp>
      <p:sp>
        <p:nvSpPr>
          <p:cNvPr id="16" name="Пятиугольник 7">
            <a:extLst>
              <a:ext uri="{FF2B5EF4-FFF2-40B4-BE49-F238E27FC236}"/>
            </a:extLst>
          </p:cNvPr>
          <p:cNvSpPr/>
          <p:nvPr/>
        </p:nvSpPr>
        <p:spPr>
          <a:xfrm rot="10800000">
            <a:off x="4760913" y="2789238"/>
            <a:ext cx="2849562" cy="3587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77" name="Прямоугольник 8"/>
          <p:cNvSpPr>
            <a:spLocks noChangeArrowheads="1"/>
          </p:cNvSpPr>
          <p:nvPr/>
        </p:nvSpPr>
        <p:spPr bwMode="auto">
          <a:xfrm>
            <a:off x="4776788" y="2781300"/>
            <a:ext cx="2833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y-AM" altLang="en-US" sz="1800">
                <a:solidFill>
                  <a:schemeClr val="bg1"/>
                </a:solidFill>
              </a:rPr>
              <a:t>Պատգամավորներ</a:t>
            </a:r>
            <a:endParaRPr lang="ru-RU" altLang="en-US" sz="1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3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smtClean="0">
                <a:solidFill>
                  <a:srgbClr val="FF0000"/>
                </a:solidFill>
              </a:rPr>
              <a:t>Ակնկալվող արդյունքներ</a:t>
            </a:r>
            <a:endParaRPr lang="ru-RU" altLang="en-US" sz="3600" smtClean="0">
              <a:solidFill>
                <a:srgbClr val="FF0000"/>
              </a:solidFill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7786687" cy="5219700"/>
          </a:xfrm>
        </p:spPr>
        <p:txBody>
          <a:bodyPr>
            <a:normAutofit/>
          </a:bodyPr>
          <a:lstStyle/>
          <a:p>
            <a:r>
              <a:rPr lang="en-US" altLang="en-US" dirty="0" err="1" smtClean="0"/>
              <a:t>Օրենքների</a:t>
            </a:r>
            <a:r>
              <a:rPr lang="en-US" altLang="en-US" dirty="0" smtClean="0"/>
              <a:t> և </a:t>
            </a:r>
            <a:r>
              <a:rPr lang="en-US" altLang="en-US" dirty="0" err="1" smtClean="0"/>
              <a:t>ենթաօրենսդրական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ակտերի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անկատարության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առաջանցիկ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հայտնաբերում</a:t>
            </a:r>
            <a:r>
              <a:rPr lang="en-US" altLang="en-US" dirty="0" smtClean="0"/>
              <a:t> և </a:t>
            </a:r>
            <a:r>
              <a:rPr lang="en-US" altLang="en-US" dirty="0" err="1" smtClean="0"/>
              <a:t>վերացում</a:t>
            </a:r>
            <a:endParaRPr lang="en-US" altLang="en-US" dirty="0" smtClean="0"/>
          </a:p>
          <a:p>
            <a:r>
              <a:rPr lang="en-US" altLang="en-US" dirty="0" err="1" smtClean="0"/>
              <a:t>Հանրային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ֆինանսների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օգտագործման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արդյունավետության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բարձրացում</a:t>
            </a:r>
            <a:endParaRPr lang="ru-RU" altLang="en-US" dirty="0" smtClean="0"/>
          </a:p>
          <a:p>
            <a:r>
              <a:rPr lang="en-US" altLang="en-US" dirty="0" err="1" smtClean="0"/>
              <a:t>Օրենքների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նախագծերի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աղբյուրների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փոփոխում</a:t>
            </a:r>
            <a:endParaRPr lang="en-US" altLang="en-US" dirty="0" smtClean="0"/>
          </a:p>
          <a:p>
            <a:r>
              <a:rPr lang="en-US" altLang="en-US" dirty="0" err="1" smtClean="0"/>
              <a:t>Քաղաքական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քննարկումների</a:t>
            </a:r>
            <a:r>
              <a:rPr lang="en-US" altLang="en-US" dirty="0" smtClean="0"/>
              <a:t> և </a:t>
            </a:r>
            <a:r>
              <a:rPr lang="en-US" altLang="en-US" dirty="0" err="1" smtClean="0"/>
              <a:t>որոշումների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նախապատրաստման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նոր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մշակույթի</a:t>
            </a:r>
            <a:r>
              <a:rPr lang="en-US" altLang="en-US" dirty="0" smtClean="0"/>
              <a:t> և </a:t>
            </a:r>
            <a:r>
              <a:rPr lang="en-US" altLang="en-US" dirty="0" err="1" smtClean="0"/>
              <a:t>նոր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հարթակի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ձևավորում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221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52400"/>
            <a:ext cx="8686800" cy="14049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C00000"/>
                </a:solidFill>
              </a:rPr>
              <a:t/>
            </a:r>
            <a:br>
              <a:rPr lang="en-US" sz="2900" dirty="0">
                <a:solidFill>
                  <a:srgbClr val="C00000"/>
                </a:solidFill>
              </a:rPr>
            </a:br>
            <a:r>
              <a:rPr lang="hy-AM" dirty="0">
                <a:solidFill>
                  <a:srgbClr val="FF0000"/>
                </a:solidFill>
              </a:rPr>
              <a:t>Օրենքների կատարման ընթացքի նկատմամբ վերահսկողություն</a:t>
            </a:r>
            <a:r>
              <a:rPr lang="en-US" dirty="0">
                <a:solidFill>
                  <a:srgbClr val="FF0000"/>
                </a:solidFill>
              </a:rPr>
              <a:t>ը - 1</a:t>
            </a:r>
            <a:r>
              <a:rPr lang="hy-AM" dirty="0">
                <a:solidFill>
                  <a:srgbClr val="C00000"/>
                </a:solidFill>
              </a:rPr>
              <a:t/>
            </a:r>
            <a:br>
              <a:rPr lang="hy-AM" dirty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362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773238"/>
            <a:ext cx="8763000" cy="409733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400" dirty="0"/>
              <a:t>Ժ</a:t>
            </a:r>
            <a:r>
              <a:rPr lang="hy-AM" sz="2400" dirty="0"/>
              <a:t>ողովրդավարական </a:t>
            </a:r>
            <a:r>
              <a:rPr lang="en-US" sz="2400" dirty="0" err="1"/>
              <a:t>երկրների</a:t>
            </a:r>
            <a:r>
              <a:rPr lang="en-US" sz="2400" dirty="0"/>
              <a:t> </a:t>
            </a:r>
            <a:r>
              <a:rPr lang="hy-AM" sz="2400" dirty="0"/>
              <a:t>խորհրդարաններն</a:t>
            </a:r>
            <a:r>
              <a:rPr lang="en-US" sz="2400" dirty="0"/>
              <a:t>,</a:t>
            </a:r>
            <a:r>
              <a:rPr lang="hy-AM" sz="2400" dirty="0"/>
              <a:t> ավանդական ժողովրդավարական մշակույթի և </a:t>
            </a:r>
            <a:r>
              <a:rPr lang="en-US" sz="2400" dirty="0" err="1"/>
              <a:t>իրավական</a:t>
            </a:r>
            <a:r>
              <a:rPr lang="hy-AM" sz="2400" dirty="0"/>
              <a:t> դաշտի շնորհիվ</a:t>
            </a:r>
            <a:r>
              <a:rPr lang="en-US" sz="2400" dirty="0"/>
              <a:t>, </a:t>
            </a:r>
            <a:r>
              <a:rPr lang="hy-AM" sz="2400" dirty="0"/>
              <a:t>ակտիվորեն </a:t>
            </a:r>
            <a:r>
              <a:rPr lang="en-US" sz="2400" dirty="0" err="1"/>
              <a:t>իրականացնում</a:t>
            </a:r>
            <a:r>
              <a:rPr lang="en-US" sz="2400" dirty="0"/>
              <a:t> </a:t>
            </a:r>
            <a:r>
              <a:rPr lang="en-US" sz="2400" dirty="0" err="1"/>
              <a:t>են</a:t>
            </a:r>
            <a:r>
              <a:rPr lang="en-US" sz="2400" dirty="0"/>
              <a:t>  </a:t>
            </a:r>
            <a:r>
              <a:rPr lang="hy-AM" sz="2400" dirty="0"/>
              <a:t>օրենքների </a:t>
            </a:r>
            <a:r>
              <a:rPr lang="en-US" sz="2400" dirty="0" err="1"/>
              <a:t>կատարման</a:t>
            </a:r>
            <a:r>
              <a:rPr lang="en-US" sz="2400" dirty="0"/>
              <a:t> </a:t>
            </a:r>
            <a:r>
              <a:rPr lang="en-US" sz="2400" dirty="0" err="1"/>
              <a:t>ընթացքի</a:t>
            </a:r>
            <a:r>
              <a:rPr lang="en-US" sz="2400" dirty="0"/>
              <a:t> </a:t>
            </a:r>
            <a:r>
              <a:rPr lang="hy-AM" sz="2400" dirty="0"/>
              <a:t>նկատմամբ վերահսկողությ</a:t>
            </a:r>
            <a:r>
              <a:rPr lang="en-US" sz="2400" dirty="0" err="1"/>
              <a:t>ուն</a:t>
            </a:r>
            <a:r>
              <a:rPr lang="hy-AM" sz="2400" dirty="0"/>
              <a:t>: </a:t>
            </a:r>
            <a:endParaRPr lang="en-US" sz="2400" dirty="0"/>
          </a:p>
          <a:p>
            <a:pPr marL="0" indent="0" eaLnBrk="1" hangingPunct="1">
              <a:buFont typeface="Arial" charset="0"/>
              <a:buNone/>
              <a:defRPr/>
            </a:pPr>
            <a:endParaRPr lang="en-US" sz="2400" dirty="0"/>
          </a:p>
          <a:p>
            <a:pPr eaLnBrk="1" hangingPunct="1">
              <a:defRPr/>
            </a:pPr>
            <a:r>
              <a:rPr lang="hy-AM" sz="2400" dirty="0"/>
              <a:t>Ժողովրդավարակա</a:t>
            </a:r>
            <a:r>
              <a:rPr lang="en-US" sz="2400" dirty="0"/>
              <a:t>ն </a:t>
            </a:r>
            <a:r>
              <a:rPr lang="en-US" sz="2400" dirty="0" err="1"/>
              <a:t>երկրների</a:t>
            </a:r>
            <a:r>
              <a:rPr lang="en-US" sz="2400" dirty="0"/>
              <a:t> </a:t>
            </a:r>
            <a:r>
              <a:rPr lang="en-US" sz="2400" dirty="0" err="1"/>
              <a:t>խորհրդարաններում</a:t>
            </a:r>
            <a:r>
              <a:rPr lang="en-US" sz="2400" dirty="0"/>
              <a:t> </a:t>
            </a:r>
            <a:r>
              <a:rPr lang="hy-AM" sz="2400" dirty="0"/>
              <a:t>օրեն</a:t>
            </a:r>
            <a:r>
              <a:rPr lang="en-US" sz="2400" dirty="0" err="1"/>
              <a:t>քների</a:t>
            </a:r>
            <a:r>
              <a:rPr lang="en-US" sz="2400" dirty="0"/>
              <a:t> </a:t>
            </a:r>
            <a:r>
              <a:rPr lang="en-US" sz="2400" dirty="0" err="1" smtClean="0"/>
              <a:t>կատարման</a:t>
            </a:r>
            <a:r>
              <a:rPr lang="en-US" sz="2400" dirty="0" smtClean="0"/>
              <a:t> </a:t>
            </a:r>
            <a:r>
              <a:rPr lang="hy-AM" sz="2400" dirty="0" smtClean="0"/>
              <a:t>ընթացքի</a:t>
            </a:r>
            <a:r>
              <a:rPr lang="en-US" sz="2400" dirty="0" smtClean="0"/>
              <a:t> </a:t>
            </a:r>
            <a:r>
              <a:rPr lang="hy-AM" sz="2400" dirty="0"/>
              <a:t>նկատմամբ վերահսկողությ</a:t>
            </a:r>
            <a:r>
              <a:rPr lang="en-US" sz="2400" dirty="0" err="1"/>
              <a:t>ան</a:t>
            </a:r>
            <a:r>
              <a:rPr lang="en-US" sz="2400" dirty="0"/>
              <a:t>  </a:t>
            </a:r>
            <a:r>
              <a:rPr lang="hy-AM" sz="2400" dirty="0"/>
              <a:t>միջոցներն ու գործիքները հաճախ նույն</a:t>
            </a:r>
            <a:r>
              <a:rPr lang="en-US" sz="2400" dirty="0"/>
              <a:t>ն</a:t>
            </a:r>
            <a:r>
              <a:rPr lang="hy-AM" sz="2400" dirty="0"/>
              <a:t> են, </a:t>
            </a:r>
            <a:r>
              <a:rPr lang="en-US" sz="2400" dirty="0" err="1"/>
              <a:t>ինչ</a:t>
            </a:r>
            <a:r>
              <a:rPr lang="hy-AM" sz="2400" dirty="0"/>
              <a:t> օգտագործվում</a:t>
            </a:r>
            <a:r>
              <a:rPr lang="en-US" sz="2400" dirty="0"/>
              <a:t> </a:t>
            </a:r>
            <a:r>
              <a:rPr lang="hy-AM" sz="2400" dirty="0"/>
              <a:t>են ընդհանրապես</a:t>
            </a:r>
            <a:r>
              <a:rPr lang="en-US" sz="2400" dirty="0"/>
              <a:t> </a:t>
            </a:r>
            <a:r>
              <a:rPr lang="en-US" sz="2400" dirty="0" err="1"/>
              <a:t>խորհրդարանական</a:t>
            </a:r>
            <a:r>
              <a:rPr lang="en-US" sz="2400" dirty="0"/>
              <a:t> </a:t>
            </a:r>
            <a:r>
              <a:rPr lang="hy-AM" sz="2400" dirty="0"/>
              <a:t>վերահսկողության համար:</a:t>
            </a:r>
          </a:p>
        </p:txBody>
      </p:sp>
    </p:spTree>
    <p:extLst>
      <p:ext uri="{BB962C8B-B14F-4D97-AF65-F5344CB8AC3E}">
        <p14:creationId xmlns:p14="http://schemas.microsoft.com/office/powerpoint/2010/main" val="101728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417638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Ենթաօրենսդրական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ակտերի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կատարման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ընթացքի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նկատմամբ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վերահսկողություն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8763000" cy="54864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8000" dirty="0" smtClean="0">
                <a:latin typeface="Sylfaen" panose="010A0502050306030303" pitchFamily="18" charset="0"/>
              </a:rPr>
              <a:t>      </a:t>
            </a:r>
          </a:p>
          <a:p>
            <a:pPr marL="0" indent="0">
              <a:buNone/>
            </a:pPr>
            <a:r>
              <a:rPr lang="en-US" sz="8000" dirty="0" smtClean="0">
                <a:latin typeface="Sylfaen" panose="010A0502050306030303" pitchFamily="18" charset="0"/>
              </a:rPr>
              <a:t>      </a:t>
            </a:r>
            <a:r>
              <a:rPr lang="en-US" sz="8000" dirty="0" err="1" smtClean="0">
                <a:latin typeface="Sylfaen" panose="010A0502050306030303" pitchFamily="18" charset="0"/>
              </a:rPr>
              <a:t>Խորհրդարանի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կողմից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ենթաօրենսդրական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ակտեր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պարունակող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օրենքի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կատարման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ընթացքի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նկատմամաբ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վերահսկողության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արդյունավետությունը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կարելի</a:t>
            </a:r>
            <a:r>
              <a:rPr lang="en-US" sz="8000" dirty="0" smtClean="0">
                <a:latin typeface="Sylfaen" panose="010A0502050306030303" pitchFamily="18" charset="0"/>
              </a:rPr>
              <a:t> է </a:t>
            </a:r>
            <a:r>
              <a:rPr lang="en-US" sz="8000" dirty="0" err="1" smtClean="0">
                <a:latin typeface="Sylfaen" panose="010A0502050306030303" pitchFamily="18" charset="0"/>
              </a:rPr>
              <a:t>էապես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բարձրացնել</a:t>
            </a:r>
            <a:r>
              <a:rPr lang="en-US" sz="8000" dirty="0" smtClean="0">
                <a:latin typeface="Sylfaen" panose="010A0502050306030303" pitchFamily="18" charset="0"/>
              </a:rPr>
              <a:t>, </a:t>
            </a:r>
            <a:r>
              <a:rPr lang="en-US" sz="8000" dirty="0" err="1" smtClean="0">
                <a:latin typeface="Sylfaen" panose="010A0502050306030303" pitchFamily="18" charset="0"/>
              </a:rPr>
              <a:t>եթե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այդ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վերահսկողության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շրջանակներում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գործադիր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իշխանության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մարմինները</a:t>
            </a:r>
            <a:r>
              <a:rPr lang="en-US" sz="8000" dirty="0" smtClean="0">
                <a:latin typeface="Sylfaen" panose="010A0502050306030303" pitchFamily="18" charset="0"/>
              </a:rPr>
              <a:t>  </a:t>
            </a:r>
            <a:r>
              <a:rPr lang="en-US" sz="8000" dirty="0" err="1" smtClean="0">
                <a:latin typeface="Sylfaen" panose="010A0502050306030303" pitchFamily="18" charset="0"/>
              </a:rPr>
              <a:t>իրականացնեն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այդ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օրենքից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բխող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ենթաօրենսդրական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ակտերի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կատարման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ընթացքի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նկատմամբ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վերահսկողություն</a:t>
            </a:r>
            <a:r>
              <a:rPr lang="en-US" sz="8000" dirty="0" smtClean="0">
                <a:latin typeface="Sylfaen" panose="010A0502050306030303" pitchFamily="18" charset="0"/>
              </a:rPr>
              <a:t>:</a:t>
            </a:r>
          </a:p>
          <a:p>
            <a:pPr marL="0" indent="0">
              <a:buNone/>
            </a:pPr>
            <a:endParaRPr lang="en-US" sz="8000" dirty="0" smtClean="0">
              <a:latin typeface="Sylfaen" panose="010A0502050306030303" pitchFamily="18" charset="0"/>
            </a:endParaRPr>
          </a:p>
          <a:p>
            <a:pPr marL="0" indent="0">
              <a:buNone/>
            </a:pP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smtClean="0">
                <a:latin typeface="Sylfaen" panose="010A0502050306030303" pitchFamily="18" charset="0"/>
              </a:rPr>
              <a:t>     </a:t>
            </a:r>
            <a:r>
              <a:rPr lang="en-US" sz="8000" dirty="0" err="1" smtClean="0">
                <a:latin typeface="Sylfaen" panose="010A0502050306030303" pitchFamily="18" charset="0"/>
              </a:rPr>
              <a:t>Խորհրդարանի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կողմից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օրենքների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կատարման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ընթացքի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նկատմամաբ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վերահսկողության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արդյունքում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կարող</a:t>
            </a:r>
            <a:r>
              <a:rPr lang="en-US" sz="8000" dirty="0">
                <a:latin typeface="Sylfaen" panose="010A0502050306030303" pitchFamily="18" charset="0"/>
              </a:rPr>
              <a:t> է </a:t>
            </a:r>
            <a:r>
              <a:rPr lang="en-US" sz="8000" dirty="0" err="1">
                <a:latin typeface="Sylfaen" panose="010A0502050306030303" pitchFamily="18" charset="0"/>
              </a:rPr>
              <a:t>առաջանալ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ինչպես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օրենքների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այնպես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էլ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ենթաօրենսդրական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ակտերի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բարելավման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անհրաժեշտություն</a:t>
            </a:r>
            <a:r>
              <a:rPr lang="en-US" sz="8000" dirty="0" smtClean="0">
                <a:latin typeface="Sylfaen" panose="010A0502050306030303" pitchFamily="18" charset="0"/>
              </a:rPr>
              <a:t>:</a:t>
            </a:r>
          </a:p>
          <a:p>
            <a:pPr marL="0" indent="0">
              <a:buNone/>
            </a:pPr>
            <a:endParaRPr lang="en-US" sz="8000" dirty="0" smtClean="0">
              <a:latin typeface="Sylfaen" panose="010A0502050306030303" pitchFamily="18" charset="0"/>
            </a:endParaRPr>
          </a:p>
          <a:p>
            <a:pPr marL="0" indent="0">
              <a:buNone/>
            </a:pP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smtClean="0">
                <a:latin typeface="Sylfaen" panose="010A0502050306030303" pitchFamily="18" charset="0"/>
              </a:rPr>
              <a:t>      </a:t>
            </a:r>
            <a:r>
              <a:rPr lang="en-US" sz="8000" dirty="0" err="1" smtClean="0">
                <a:latin typeface="Sylfaen" panose="010A0502050306030303" pitchFamily="18" charset="0"/>
              </a:rPr>
              <a:t>Գործադիր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իշխանության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մարմինները</a:t>
            </a:r>
            <a:r>
              <a:rPr lang="en-US" sz="8000" dirty="0">
                <a:latin typeface="Sylfaen" panose="010A0502050306030303" pitchFamily="18" charset="0"/>
              </a:rPr>
              <a:t>  </a:t>
            </a:r>
            <a:r>
              <a:rPr lang="en-US" sz="8000" dirty="0" err="1">
                <a:latin typeface="Sylfaen" panose="010A0502050306030303" pitchFamily="18" charset="0"/>
              </a:rPr>
              <a:t>պետք</a:t>
            </a:r>
            <a:r>
              <a:rPr lang="en-US" sz="8000" dirty="0">
                <a:latin typeface="Sylfaen" panose="010A0502050306030303" pitchFamily="18" charset="0"/>
              </a:rPr>
              <a:t> է </a:t>
            </a:r>
            <a:r>
              <a:rPr lang="en-US" sz="8000" dirty="0" err="1">
                <a:latin typeface="Sylfaen" panose="010A0502050306030303" pitchFamily="18" charset="0"/>
              </a:rPr>
              <a:t>պարբերաբար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իրականացնեն</a:t>
            </a:r>
            <a:r>
              <a:rPr lang="en-US" sz="8000" dirty="0">
                <a:latin typeface="Sylfaen" panose="010A0502050306030303" pitchFamily="18" charset="0"/>
              </a:rPr>
              <a:t>  </a:t>
            </a:r>
            <a:r>
              <a:rPr lang="en-US" sz="8000" dirty="0" err="1">
                <a:latin typeface="Sylfaen" panose="010A0502050306030303" pitchFamily="18" charset="0"/>
              </a:rPr>
              <a:t>ենթաօրենսդրական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ակտերի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կատարման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ընթացքի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նկատմամբ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վերահսկողություն</a:t>
            </a:r>
            <a:r>
              <a:rPr lang="en-US" sz="8000" dirty="0">
                <a:latin typeface="Sylfaen" panose="010A0502050306030303" pitchFamily="18" charset="0"/>
              </a:rPr>
              <a:t>: </a:t>
            </a:r>
            <a:r>
              <a:rPr lang="en-US" sz="8000" dirty="0" err="1">
                <a:latin typeface="Sylfaen" panose="010A0502050306030303" pitchFamily="18" charset="0"/>
              </a:rPr>
              <a:t>Այս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վերահսկողության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արդյունքում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 err="1" smtClean="0">
                <a:latin typeface="Sylfaen" panose="010A0502050306030303" pitchFamily="18" charset="0"/>
              </a:rPr>
              <a:t>կարող</a:t>
            </a:r>
            <a:r>
              <a:rPr lang="en-US" sz="8000" dirty="0" smtClean="0">
                <a:latin typeface="Sylfaen" panose="010A0502050306030303" pitchFamily="18" charset="0"/>
              </a:rPr>
              <a:t> </a:t>
            </a:r>
            <a:r>
              <a:rPr lang="en-US" sz="8000" dirty="0">
                <a:latin typeface="Sylfaen" panose="010A0502050306030303" pitchFamily="18" charset="0"/>
              </a:rPr>
              <a:t>է </a:t>
            </a:r>
            <a:r>
              <a:rPr lang="en-US" sz="8000" dirty="0" err="1">
                <a:latin typeface="Sylfaen" panose="010A0502050306030303" pitchFamily="18" charset="0"/>
              </a:rPr>
              <a:t>առաջանալ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ինչպես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ենթաօրենսդրական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ակտերի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այնպես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էլ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օրենքների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բարելավման</a:t>
            </a: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err="1">
                <a:latin typeface="Sylfaen" panose="010A0502050306030303" pitchFamily="18" charset="0"/>
              </a:rPr>
              <a:t>անհրաժեշտություն</a:t>
            </a:r>
            <a:r>
              <a:rPr lang="en-US" sz="8000" dirty="0">
                <a:latin typeface="Sylfaen" panose="010A0502050306030303" pitchFamily="18" charset="0"/>
              </a:rPr>
              <a:t>:</a:t>
            </a:r>
          </a:p>
          <a:p>
            <a:pPr marL="0" indent="0">
              <a:buNone/>
            </a:pPr>
            <a:endParaRPr lang="en-US" sz="8000" dirty="0" smtClean="0">
              <a:latin typeface="Sylfaen" panose="010A0502050306030303" pitchFamily="18" charset="0"/>
            </a:endParaRPr>
          </a:p>
          <a:p>
            <a:pPr marL="0" indent="0">
              <a:buNone/>
            </a:pPr>
            <a:endParaRPr lang="en-US" sz="8000" dirty="0" smtClean="0">
              <a:latin typeface="Sylfaen" panose="010A0502050306030303" pitchFamily="18" charset="0"/>
            </a:endParaRPr>
          </a:p>
          <a:p>
            <a:pPr marL="0" indent="0">
              <a:buNone/>
            </a:pPr>
            <a:r>
              <a:rPr lang="en-US" sz="8000" dirty="0">
                <a:latin typeface="Sylfaen" panose="010A0502050306030303" pitchFamily="18" charset="0"/>
              </a:rPr>
              <a:t> </a:t>
            </a:r>
            <a:r>
              <a:rPr lang="en-US" sz="8000" dirty="0" smtClean="0">
                <a:latin typeface="Sylfaen" panose="010A0502050306030303" pitchFamily="18" charset="0"/>
              </a:rPr>
              <a:t>               </a:t>
            </a:r>
            <a:endParaRPr lang="en-US" sz="8000" dirty="0">
              <a:latin typeface="Sylfaen" panose="010A0502050306030303" pitchFamily="18" charset="0"/>
            </a:endParaRPr>
          </a:p>
          <a:p>
            <a:pPr marL="0" indent="0">
              <a:buNone/>
            </a:pPr>
            <a:endParaRPr lang="en-US" sz="6200" dirty="0" smtClean="0">
              <a:latin typeface="Sylfaen" panose="010A0502050306030303" pitchFamily="18" charset="0"/>
            </a:endParaRPr>
          </a:p>
          <a:p>
            <a:pPr marL="0" indent="0">
              <a:buNone/>
            </a:pPr>
            <a:r>
              <a:rPr lang="en-US" sz="2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9062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05740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FF0000"/>
                </a:solidFill>
              </a:rPr>
              <a:t>ՇՆՈՐՀԱԿԱԼՈՒԹՅՈՒՆ</a:t>
            </a:r>
          </a:p>
        </p:txBody>
      </p:sp>
    </p:spTree>
    <p:extLst>
      <p:ext uri="{BB962C8B-B14F-4D97-AF65-F5344CB8AC3E}">
        <p14:creationId xmlns:p14="http://schemas.microsoft.com/office/powerpoint/2010/main" val="142331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88913"/>
            <a:ext cx="8686800" cy="9366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600" dirty="0">
                <a:solidFill>
                  <a:srgbClr val="C00000"/>
                </a:solidFill>
              </a:rPr>
              <a:t/>
            </a:r>
            <a:br>
              <a:rPr lang="en-US" sz="2600" dirty="0">
                <a:solidFill>
                  <a:srgbClr val="C00000"/>
                </a:solidFill>
              </a:rPr>
            </a:br>
            <a:r>
              <a:rPr lang="hy-AM" sz="3600" dirty="0">
                <a:solidFill>
                  <a:srgbClr val="FF0000"/>
                </a:solidFill>
              </a:rPr>
              <a:t>Օրենքների կատարման ընթացքի նկատմամբ վերահսկողությունը - </a:t>
            </a:r>
            <a:r>
              <a:rPr lang="en-US" sz="3600" dirty="0">
                <a:solidFill>
                  <a:srgbClr val="FF0000"/>
                </a:solidFill>
              </a:rPr>
              <a:t>2 </a:t>
            </a:r>
            <a:r>
              <a:rPr lang="hy-AM" dirty="0">
                <a:solidFill>
                  <a:srgbClr val="FF0000"/>
                </a:solidFill>
              </a:rPr>
              <a:t/>
            </a:r>
            <a:br>
              <a:rPr lang="hy-AM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1052513"/>
            <a:ext cx="8458200" cy="5689600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hy-AM" altLang="en-US" sz="2000" dirty="0" smtClean="0"/>
              <a:t>   </a:t>
            </a:r>
            <a:r>
              <a:rPr lang="hy-AM" altLang="en-US" sz="2200" dirty="0" smtClean="0"/>
              <a:t>Ազգային ժողովը վերահսկողություն է իրականացնում գործադիր </a:t>
            </a:r>
            <a:endParaRPr lang="en-US" altLang="en-US" sz="2200" dirty="0" smtClean="0"/>
          </a:p>
          <a:p>
            <a:pPr marL="0" indent="0" eaLnBrk="1" hangingPunct="1">
              <a:buFont typeface="Arial" charset="0"/>
              <a:buNone/>
            </a:pPr>
            <a:r>
              <a:rPr lang="hy-AM" altLang="en-US" sz="2200" dirty="0" smtClean="0"/>
              <a:t>իշխանության նկատմամբ </a:t>
            </a:r>
            <a:r>
              <a:rPr lang="en-US" altLang="en-US" sz="2200" dirty="0" smtClean="0"/>
              <a:t>(</a:t>
            </a:r>
            <a:r>
              <a:rPr lang="hy-AM" altLang="en-US" sz="2200" dirty="0" smtClean="0"/>
              <a:t>ՀՀ սահմանադրություն. Հոդված 88</a:t>
            </a:r>
            <a:r>
              <a:rPr lang="en-US" altLang="en-US" sz="2200" dirty="0" smtClean="0"/>
              <a:t>)</a:t>
            </a:r>
            <a:r>
              <a:rPr lang="hy-AM" altLang="en-US" sz="2200" dirty="0" smtClean="0"/>
              <a:t>.</a:t>
            </a:r>
            <a:endParaRPr lang="en-US" altLang="en-US" sz="2200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dirty="0" smtClean="0"/>
              <a:t>       </a:t>
            </a:r>
            <a:r>
              <a:rPr lang="en-US" altLang="en-US" sz="2200" dirty="0" err="1" smtClean="0"/>
              <a:t>Պետական</a:t>
            </a:r>
            <a:r>
              <a:rPr lang="en-US" altLang="en-US" sz="2200" dirty="0" smtClean="0"/>
              <a:t> և </a:t>
            </a:r>
            <a:r>
              <a:rPr lang="en-US" altLang="en-US" sz="2200" dirty="0" err="1" smtClean="0"/>
              <a:t>տեղական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ինքնակառավարման</a:t>
            </a:r>
            <a:r>
              <a:rPr lang="en-US" altLang="en-US" sz="2200" dirty="0" smtClean="0"/>
              <a:t>  </a:t>
            </a:r>
            <a:r>
              <a:rPr lang="en-US" altLang="en-US" sz="2200" dirty="0" err="1" smtClean="0"/>
              <a:t>մարմինները</a:t>
            </a:r>
            <a:r>
              <a:rPr lang="en-US" altLang="en-US" sz="2200" dirty="0" smtClean="0"/>
              <a:t> և    </a:t>
            </a:r>
            <a:r>
              <a:rPr lang="en-US" altLang="en-US" sz="2200" dirty="0" err="1" smtClean="0"/>
              <a:t>պաշտոնատար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անձինք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իրավասու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են</a:t>
            </a:r>
            <a:r>
              <a:rPr lang="en-US" altLang="en-US" sz="2200" dirty="0" smtClean="0"/>
              <a:t> 	</a:t>
            </a:r>
            <a:r>
              <a:rPr lang="en-US" altLang="en-US" sz="2200" dirty="0" err="1" smtClean="0"/>
              <a:t>կատարել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միայն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այնպիսի</a:t>
            </a:r>
            <a:r>
              <a:rPr lang="en-US" altLang="en-US" sz="2200" dirty="0" smtClean="0"/>
              <a:t>  </a:t>
            </a:r>
            <a:r>
              <a:rPr lang="en-US" altLang="en-US" sz="2200" dirty="0" err="1" smtClean="0"/>
              <a:t>գործողություններ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որոնց</a:t>
            </a:r>
            <a:r>
              <a:rPr lang="en-US" altLang="en-US" sz="2200" dirty="0" smtClean="0"/>
              <a:t>  </a:t>
            </a:r>
            <a:r>
              <a:rPr lang="en-US" altLang="en-US" sz="2200" dirty="0" err="1" smtClean="0"/>
              <a:t>համար</a:t>
            </a:r>
            <a:r>
              <a:rPr lang="hy-AM" altLang="en-US" sz="2200" dirty="0" smtClean="0"/>
              <a:t> </a:t>
            </a:r>
            <a:r>
              <a:rPr lang="en-US" altLang="en-US" sz="2200" dirty="0" err="1" smtClean="0"/>
              <a:t>լիազորված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են</a:t>
            </a:r>
            <a:r>
              <a:rPr lang="en-US" altLang="en-US" sz="2200" dirty="0" smtClean="0"/>
              <a:t>  </a:t>
            </a:r>
            <a:r>
              <a:rPr lang="en-US" altLang="en-US" sz="2200" dirty="0" err="1" smtClean="0"/>
              <a:t>սահմանադրությամբ</a:t>
            </a:r>
            <a:r>
              <a:rPr lang="en-US" altLang="en-US" sz="2200" dirty="0" smtClean="0"/>
              <a:t>  </a:t>
            </a:r>
            <a:r>
              <a:rPr lang="en-US" altLang="en-US" sz="2200" dirty="0" err="1" smtClean="0"/>
              <a:t>կամ</a:t>
            </a:r>
            <a:r>
              <a:rPr lang="en-US" altLang="en-US" sz="2200" dirty="0" smtClean="0"/>
              <a:t> </a:t>
            </a:r>
            <a:r>
              <a:rPr lang="en-US" altLang="en-US" sz="2200" dirty="0" err="1" smtClean="0"/>
              <a:t>օրենքներով</a:t>
            </a:r>
            <a:r>
              <a:rPr lang="en-US" altLang="en-US" sz="2200" dirty="0" smtClean="0"/>
              <a:t>:</a:t>
            </a:r>
            <a:r>
              <a:rPr lang="hy-AM" altLang="en-US" sz="2200" dirty="0" smtClean="0"/>
              <a:t> </a:t>
            </a:r>
            <a:r>
              <a:rPr lang="en-US" altLang="en-US" sz="2200" dirty="0" smtClean="0"/>
              <a:t>( ՀՀ </a:t>
            </a:r>
            <a:r>
              <a:rPr lang="en-US" altLang="en-US" sz="2200" dirty="0" err="1" smtClean="0"/>
              <a:t>Սահմանադրություն</a:t>
            </a:r>
            <a:r>
              <a:rPr lang="en-US" altLang="en-US" sz="2200" dirty="0" smtClean="0"/>
              <a:t> . </a:t>
            </a:r>
            <a:r>
              <a:rPr lang="en-US" altLang="en-US" sz="2200" dirty="0" err="1" smtClean="0"/>
              <a:t>Հոդված</a:t>
            </a:r>
            <a:r>
              <a:rPr lang="en-US" altLang="en-US" sz="2200" dirty="0" smtClean="0"/>
              <a:t>  6)</a:t>
            </a:r>
            <a:r>
              <a:rPr lang="hy-AM" altLang="en-US" sz="2200" dirty="0" smtClean="0"/>
              <a:t>.</a:t>
            </a:r>
          </a:p>
          <a:p>
            <a:pPr marL="0" indent="0" eaLnBrk="1" hangingPunct="1">
              <a:buFont typeface="Arial" charset="0"/>
              <a:buNone/>
            </a:pPr>
            <a:endParaRPr lang="en-US" altLang="en-US" sz="2200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dirty="0" smtClean="0"/>
              <a:t>        </a:t>
            </a:r>
            <a:r>
              <a:rPr lang="hy-AM" altLang="en-US" sz="2200" b="1" i="1" dirty="0" smtClean="0"/>
              <a:t>Գործադիր</a:t>
            </a:r>
            <a:r>
              <a:rPr lang="hy-AM" altLang="en-US" sz="2200" i="1" dirty="0" smtClean="0"/>
              <a:t> </a:t>
            </a:r>
            <a:r>
              <a:rPr lang="hy-AM" altLang="en-US" sz="2200" b="1" i="1" dirty="0" smtClean="0"/>
              <a:t>իշխանության նկատմամբ խ</a:t>
            </a:r>
            <a:r>
              <a:rPr lang="en-US" altLang="en-US" sz="2200" b="1" i="1" dirty="0" err="1" smtClean="0"/>
              <a:t>որհրդարանական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վերահսկողությության</a:t>
            </a:r>
            <a:r>
              <a:rPr lang="en-US" altLang="en-US" sz="2200" b="1" i="1" dirty="0" smtClean="0"/>
              <a:t>    </a:t>
            </a:r>
            <a:r>
              <a:rPr lang="en-US" altLang="en-US" sz="2200" b="1" i="1" dirty="0" err="1" smtClean="0"/>
              <a:t>ցանկացած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դրսևորում</a:t>
            </a:r>
            <a:r>
              <a:rPr lang="en-US" altLang="en-US" sz="2200" b="1" i="1" dirty="0" smtClean="0"/>
              <a:t>  </a:t>
            </a:r>
            <a:r>
              <a:rPr lang="hy-AM" altLang="en-US" sz="2200" b="1" i="1" dirty="0" smtClean="0"/>
              <a:t>ըստ էության </a:t>
            </a:r>
            <a:r>
              <a:rPr lang="en-US" altLang="en-US" sz="2200" b="1" i="1" dirty="0" err="1" smtClean="0"/>
              <a:t>օրենքների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կատարման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ընթացքի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նկատմամբ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վերահսկողություն</a:t>
            </a:r>
            <a:r>
              <a:rPr lang="en-US" altLang="en-US" sz="2200" b="1" i="1" dirty="0" smtClean="0"/>
              <a:t> է</a:t>
            </a:r>
            <a:r>
              <a:rPr lang="hy-AM" altLang="en-US" sz="2200" b="1" i="1" dirty="0" smtClean="0"/>
              <a:t>։</a:t>
            </a:r>
            <a:endParaRPr lang="en-US" altLang="en-US" sz="2200" b="1" i="1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dirty="0" smtClean="0"/>
              <a:t>	</a:t>
            </a:r>
            <a:endParaRPr lang="hy-AM" altLang="en-US" sz="2200" dirty="0" smtClean="0"/>
          </a:p>
          <a:p>
            <a:pPr marL="0" indent="0" eaLnBrk="1" hangingPunct="1">
              <a:buFont typeface="Arial" charset="0"/>
              <a:buNone/>
            </a:pPr>
            <a:r>
              <a:rPr lang="hy-AM" altLang="en-US" sz="2200" b="1" i="1" dirty="0" smtClean="0"/>
              <a:t>        Օ</a:t>
            </a:r>
            <a:r>
              <a:rPr lang="en-US" altLang="en-US" sz="2200" b="1" i="1" dirty="0" err="1" smtClean="0"/>
              <a:t>րենքների</a:t>
            </a:r>
            <a:r>
              <a:rPr lang="en-US" altLang="en-US" sz="2200" b="1" i="1" dirty="0" smtClean="0"/>
              <a:t>    </a:t>
            </a:r>
            <a:r>
              <a:rPr lang="en-US" altLang="en-US" sz="2200" b="1" i="1" dirty="0" err="1" smtClean="0"/>
              <a:t>կատարման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ընթացքի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նկատմամբ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վերահսկողության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գործիքակազմը</a:t>
            </a:r>
            <a:r>
              <a:rPr lang="hy-AM" altLang="en-US" sz="2200" b="1" i="1" dirty="0" smtClean="0"/>
              <a:t> խ</a:t>
            </a:r>
            <a:r>
              <a:rPr lang="en-US" altLang="en-US" sz="2200" b="1" i="1" dirty="0" err="1" smtClean="0"/>
              <a:t>որհրդարանական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վերահսկողության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ողջ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գործիքակազմն</a:t>
            </a:r>
            <a:r>
              <a:rPr lang="en-US" altLang="en-US" sz="2200" b="1" i="1" dirty="0" smtClean="0"/>
              <a:t> է: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b="1" i="1" dirty="0" smtClean="0"/>
              <a:t>	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dirty="0" smtClean="0"/>
              <a:t>      </a:t>
            </a:r>
            <a:r>
              <a:rPr lang="hy-AM" altLang="en-US" sz="2200" b="1" i="1" dirty="0" smtClean="0"/>
              <a:t> </a:t>
            </a:r>
            <a:r>
              <a:rPr lang="en-US" altLang="en-US" sz="2200" b="1" i="1" dirty="0" err="1" smtClean="0"/>
              <a:t>Օրենքների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կատարման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ընթացքի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նկատմամբ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վերահսկողության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դաշտը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ավելի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մեծ</a:t>
            </a:r>
            <a:r>
              <a:rPr lang="en-US" altLang="en-US" sz="2200" b="1" i="1" dirty="0" smtClean="0"/>
              <a:t> է </a:t>
            </a:r>
            <a:r>
              <a:rPr lang="en-US" altLang="en-US" sz="2200" b="1" i="1" dirty="0" err="1" smtClean="0"/>
              <a:t>քան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իշխանության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մարմինների</a:t>
            </a:r>
            <a:r>
              <a:rPr lang="en-US" altLang="en-US" sz="2200" b="1" i="1" dirty="0" smtClean="0"/>
              <a:t> </a:t>
            </a:r>
            <a:r>
              <a:rPr lang="en-US" altLang="en-US" sz="2200" b="1" i="1" dirty="0" err="1" smtClean="0"/>
              <a:t>նկատմամբ</a:t>
            </a:r>
            <a:r>
              <a:rPr lang="en-US" altLang="en-US" sz="2200" b="1" i="1" dirty="0" smtClean="0"/>
              <a:t>  </a:t>
            </a:r>
            <a:r>
              <a:rPr lang="en-US" altLang="en-US" sz="2200" b="1" i="1" dirty="0" err="1" smtClean="0"/>
              <a:t>վերահսկողությ</a:t>
            </a:r>
            <a:r>
              <a:rPr lang="hy-AM" altLang="en-US" sz="2200" b="1" i="1" dirty="0" smtClean="0"/>
              <a:t>ա</a:t>
            </a:r>
            <a:r>
              <a:rPr lang="en-US" altLang="en-US" sz="2200" b="1" i="1" dirty="0" smtClean="0"/>
              <a:t>ն</a:t>
            </a:r>
            <a:r>
              <a:rPr lang="hy-AM" altLang="en-US" sz="2200" b="1" i="1" dirty="0" smtClean="0"/>
              <a:t> դաշտը</a:t>
            </a:r>
            <a:r>
              <a:rPr lang="en-US" altLang="en-US" sz="2200" b="1" i="1" dirty="0" smtClean="0"/>
              <a:t>:</a:t>
            </a:r>
            <a:endParaRPr lang="en-US" altLang="en-US" sz="2200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sz="2000" dirty="0" smtClean="0"/>
              <a:t>    </a:t>
            </a:r>
            <a:endParaRPr lang="hy-AM" altLang="en-US" sz="2000" dirty="0" smtClean="0"/>
          </a:p>
          <a:p>
            <a:pPr marL="0" indent="0" eaLnBrk="1" hangingPunct="1">
              <a:buFont typeface="Arial" charset="0"/>
              <a:buNone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17753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44450"/>
            <a:ext cx="8686800" cy="792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dirty="0">
                <a:solidFill>
                  <a:srgbClr val="C00000"/>
                </a:solidFill>
              </a:rPr>
              <a:t/>
            </a:r>
            <a:br>
              <a:rPr lang="en-US" sz="3100" dirty="0">
                <a:solidFill>
                  <a:srgbClr val="C00000"/>
                </a:solidFill>
              </a:rPr>
            </a:br>
            <a:r>
              <a:rPr lang="en-US" sz="3100" dirty="0">
                <a:solidFill>
                  <a:srgbClr val="FF0000"/>
                </a:solidFill>
              </a:rPr>
              <a:t>Օ</a:t>
            </a:r>
            <a:r>
              <a:rPr lang="hy-AM" sz="3100" dirty="0">
                <a:solidFill>
                  <a:srgbClr val="FF0000"/>
                </a:solidFill>
              </a:rPr>
              <a:t>րենքների կատարման ընթացքի նկատմամբ </a:t>
            </a:r>
            <a:r>
              <a:rPr lang="en-US" sz="3100" dirty="0" err="1">
                <a:solidFill>
                  <a:srgbClr val="FF0000"/>
                </a:solidFill>
              </a:rPr>
              <a:t>վերահսկողության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բնորոշման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հարցեր</a:t>
            </a:r>
            <a:r>
              <a:rPr lang="hy-AM" sz="2900" dirty="0">
                <a:solidFill>
                  <a:srgbClr val="C00000"/>
                </a:solidFill>
              </a:rPr>
              <a:t/>
            </a:r>
            <a:br>
              <a:rPr lang="hy-AM" sz="2900" dirty="0">
                <a:solidFill>
                  <a:srgbClr val="C00000"/>
                </a:solidFill>
              </a:rPr>
            </a:br>
            <a:endParaRPr lang="en-US" sz="2900" dirty="0">
              <a:solidFill>
                <a:srgbClr val="C00000"/>
              </a:solidFill>
            </a:endParaRPr>
          </a:p>
        </p:txBody>
      </p:sp>
      <p:sp>
        <p:nvSpPr>
          <p:cNvPr id="5123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981075"/>
            <a:ext cx="8458200" cy="5688013"/>
          </a:xfrm>
        </p:spPr>
        <p:txBody>
          <a:bodyPr>
            <a:normAutofit/>
          </a:bodyPr>
          <a:lstStyle/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 smtClean="0"/>
              <a:t>Օրենքների</a:t>
            </a:r>
            <a:r>
              <a:rPr lang="en-US" sz="2200" dirty="0" smtClean="0"/>
              <a:t> </a:t>
            </a:r>
            <a:r>
              <a:rPr lang="en-US" sz="2200" dirty="0" err="1"/>
              <a:t>կատարման</a:t>
            </a:r>
            <a:r>
              <a:rPr lang="en-US" sz="2200" dirty="0"/>
              <a:t> </a:t>
            </a:r>
            <a:r>
              <a:rPr lang="en-US" sz="2200" dirty="0" err="1"/>
              <a:t>ընթացքի</a:t>
            </a:r>
            <a:r>
              <a:rPr lang="en-US" sz="2200" dirty="0"/>
              <a:t> </a:t>
            </a:r>
            <a:r>
              <a:rPr lang="en-US" sz="2200" dirty="0" err="1"/>
              <a:t>նկատմանբ</a:t>
            </a:r>
            <a:r>
              <a:rPr lang="en-US" sz="2200" dirty="0"/>
              <a:t> </a:t>
            </a:r>
            <a:r>
              <a:rPr lang="en-US" sz="2200" dirty="0" err="1"/>
              <a:t>վերահսկողության</a:t>
            </a:r>
            <a:r>
              <a:rPr lang="en-US" sz="2200" dirty="0"/>
              <a:t> </a:t>
            </a:r>
            <a:r>
              <a:rPr lang="en-US" sz="2200" dirty="0" err="1"/>
              <a:t>իրականացումն</a:t>
            </a:r>
            <a:r>
              <a:rPr lang="en-US" sz="2200" dirty="0"/>
              <a:t> </a:t>
            </a:r>
            <a:r>
              <a:rPr lang="en-US" sz="2200" dirty="0" err="1"/>
              <a:t>իրավու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նք</a:t>
            </a:r>
            <a:r>
              <a:rPr lang="en-US" sz="2200" dirty="0"/>
              <a:t> է </a:t>
            </a:r>
            <a:r>
              <a:rPr lang="en-US" sz="2200" dirty="0" err="1"/>
              <a:t>թե</a:t>
            </a:r>
            <a:r>
              <a:rPr lang="en-US" sz="2200" dirty="0">
                <a:latin typeface="Sylfaen" pitchFamily="18" charset="0"/>
              </a:rPr>
              <a:t>՞</a:t>
            </a:r>
            <a:r>
              <a:rPr lang="en-US" sz="2200" dirty="0"/>
              <a:t> </a:t>
            </a:r>
            <a:r>
              <a:rPr lang="en-US" sz="2200" dirty="0" err="1"/>
              <a:t>պարտականություն</a:t>
            </a:r>
            <a:r>
              <a:rPr lang="en-US" sz="2200" dirty="0" smtClean="0"/>
              <a:t>:</a:t>
            </a:r>
            <a:endParaRPr lang="en-US" sz="2200" dirty="0"/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/>
              <a:t>Ո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րն</a:t>
            </a:r>
            <a:r>
              <a:rPr lang="en-US" sz="2200" dirty="0"/>
              <a:t> է </a:t>
            </a:r>
            <a:r>
              <a:rPr lang="en-US" sz="2200" dirty="0" err="1"/>
              <a:t>օրենքների</a:t>
            </a:r>
            <a:r>
              <a:rPr lang="en-US" sz="2200" dirty="0"/>
              <a:t> </a:t>
            </a:r>
            <a:r>
              <a:rPr lang="en-US" sz="2200" dirty="0" err="1"/>
              <a:t>կատարման</a:t>
            </a:r>
            <a:r>
              <a:rPr lang="en-US" sz="2200" dirty="0"/>
              <a:t> </a:t>
            </a:r>
            <a:r>
              <a:rPr lang="en-US" sz="2200" dirty="0" err="1"/>
              <a:t>ընթացքի</a:t>
            </a:r>
            <a:r>
              <a:rPr lang="en-US" sz="2200" dirty="0"/>
              <a:t> </a:t>
            </a:r>
            <a:r>
              <a:rPr lang="en-US" sz="2200" dirty="0" err="1"/>
              <a:t>նկատմանբ</a:t>
            </a:r>
            <a:r>
              <a:rPr lang="en-US" sz="2200" dirty="0"/>
              <a:t> </a:t>
            </a:r>
            <a:r>
              <a:rPr lang="en-US" sz="2200" dirty="0" err="1"/>
              <a:t>վերահսկողություն</a:t>
            </a:r>
            <a:r>
              <a:rPr lang="en-US" sz="2200" dirty="0"/>
              <a:t> </a:t>
            </a:r>
            <a:r>
              <a:rPr lang="en-US" sz="2200" dirty="0" err="1"/>
              <a:t>իրականացնող</a:t>
            </a:r>
            <a:r>
              <a:rPr lang="en-US" sz="2200" dirty="0"/>
              <a:t> </a:t>
            </a:r>
            <a:r>
              <a:rPr lang="en-US" sz="2200" dirty="0" err="1"/>
              <a:t>մարմինը</a:t>
            </a:r>
            <a:r>
              <a:rPr lang="en-US" sz="2200" dirty="0" smtClean="0"/>
              <a:t>:</a:t>
            </a:r>
            <a:endParaRPr lang="en-US" sz="2200" dirty="0"/>
          </a:p>
          <a:p>
            <a:pPr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hy-AM" sz="2200" dirty="0" smtClean="0"/>
              <a:t> </a:t>
            </a:r>
            <a:r>
              <a:rPr lang="en-US" sz="2200" dirty="0" err="1" smtClean="0"/>
              <a:t>Ի</a:t>
            </a:r>
            <a:r>
              <a:rPr lang="en-US" sz="2200" dirty="0" err="1" smtClean="0">
                <a:latin typeface="Sylfaen" pitchFamily="18" charset="0"/>
              </a:rPr>
              <a:t>՞</a:t>
            </a:r>
            <a:r>
              <a:rPr lang="en-US" sz="2200" dirty="0" err="1" smtClean="0"/>
              <a:t>նչ</a:t>
            </a:r>
            <a:r>
              <a:rPr lang="en-US" sz="2200" dirty="0" smtClean="0"/>
              <a:t> </a:t>
            </a:r>
            <a:r>
              <a:rPr lang="en-US" sz="2200" dirty="0"/>
              <a:t>է </a:t>
            </a:r>
            <a:r>
              <a:rPr lang="en-US" sz="2200" dirty="0" err="1"/>
              <a:t>հասկացվում</a:t>
            </a:r>
            <a:r>
              <a:rPr lang="en-US" sz="2200" dirty="0"/>
              <a:t> </a:t>
            </a:r>
            <a:r>
              <a:rPr lang="en-US" sz="2200" dirty="0" err="1"/>
              <a:t>օրենքների</a:t>
            </a:r>
            <a:r>
              <a:rPr lang="en-US" sz="2200" dirty="0"/>
              <a:t> </a:t>
            </a:r>
            <a:r>
              <a:rPr lang="en-US" sz="2200" dirty="0" err="1"/>
              <a:t>կատարման</a:t>
            </a:r>
            <a:r>
              <a:rPr lang="en-US" sz="2200" dirty="0"/>
              <a:t> </a:t>
            </a:r>
            <a:r>
              <a:rPr lang="en-US" sz="2200" dirty="0" err="1"/>
              <a:t>ընթացքի</a:t>
            </a:r>
            <a:r>
              <a:rPr lang="en-US" sz="2200" dirty="0"/>
              <a:t> </a:t>
            </a:r>
            <a:r>
              <a:rPr lang="en-US" sz="2200" dirty="0" err="1"/>
              <a:t>նկատմամբ</a:t>
            </a:r>
            <a:r>
              <a:rPr lang="en-US" sz="2200" dirty="0"/>
              <a:t> </a:t>
            </a:r>
            <a:r>
              <a:rPr lang="en-US" sz="2200" dirty="0" err="1" smtClean="0"/>
              <a:t>վերահսկողություն</a:t>
            </a:r>
            <a:r>
              <a:rPr lang="en-US" sz="2200" dirty="0" smtClean="0"/>
              <a:t> </a:t>
            </a:r>
            <a:r>
              <a:rPr lang="en-US" sz="2200" dirty="0" err="1"/>
              <a:t>ասելով</a:t>
            </a:r>
            <a:r>
              <a:rPr lang="en-US" sz="2200" dirty="0" smtClean="0"/>
              <a:t>:</a:t>
            </a:r>
            <a:endParaRPr lang="en-US" sz="2200" dirty="0"/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/>
              <a:t>Ի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նչ</a:t>
            </a:r>
            <a:r>
              <a:rPr lang="en-US" sz="2200" dirty="0"/>
              <a:t> </a:t>
            </a:r>
            <a:r>
              <a:rPr lang="en-US" sz="2200" dirty="0" err="1"/>
              <a:t>հիմքով</a:t>
            </a:r>
            <a:r>
              <a:rPr lang="en-US" sz="2200" dirty="0"/>
              <a:t> է </a:t>
            </a:r>
            <a:r>
              <a:rPr lang="en-US" sz="2200" dirty="0" err="1"/>
              <a:t>սկսվում</a:t>
            </a:r>
            <a:r>
              <a:rPr lang="en-US" sz="2200" dirty="0"/>
              <a:t>  </a:t>
            </a:r>
            <a:r>
              <a:rPr lang="en-US" sz="2200" dirty="0" err="1"/>
              <a:t>վերահսկողությունը</a:t>
            </a:r>
            <a:r>
              <a:rPr lang="en-US" sz="2200" dirty="0"/>
              <a:t>՝  </a:t>
            </a:r>
            <a:r>
              <a:rPr lang="en-US" sz="2200" dirty="0" err="1"/>
              <a:t>ըստ</a:t>
            </a:r>
            <a:r>
              <a:rPr lang="en-US" sz="2200" dirty="0"/>
              <a:t> </a:t>
            </a:r>
            <a:r>
              <a:rPr lang="en-US" sz="2200" dirty="0" err="1"/>
              <a:t>ազդակների</a:t>
            </a:r>
            <a:r>
              <a:rPr lang="en-US" sz="2200" dirty="0"/>
              <a:t> </a:t>
            </a:r>
            <a:r>
              <a:rPr lang="en-US" sz="2200" dirty="0" err="1"/>
              <a:t>առկայության</a:t>
            </a:r>
            <a:r>
              <a:rPr lang="en-US" sz="2200" dirty="0"/>
              <a:t> </a:t>
            </a:r>
            <a:r>
              <a:rPr lang="en-US" sz="2200" dirty="0" err="1"/>
              <a:t>թե</a:t>
            </a:r>
            <a:r>
              <a:rPr lang="en-US" sz="2200" dirty="0">
                <a:latin typeface="Sylfaen" pitchFamily="18" charset="0"/>
              </a:rPr>
              <a:t>՞</a:t>
            </a:r>
            <a:r>
              <a:rPr lang="en-US" sz="2200" dirty="0"/>
              <a:t>  </a:t>
            </a:r>
            <a:r>
              <a:rPr lang="en-US" sz="2200" dirty="0" err="1"/>
              <a:t>նաև</a:t>
            </a:r>
            <a:r>
              <a:rPr lang="en-US" sz="2200" dirty="0"/>
              <a:t> </a:t>
            </a:r>
            <a:r>
              <a:rPr lang="en-US" sz="2200" dirty="0" err="1"/>
              <a:t>մշտադիտարկման</a:t>
            </a:r>
            <a:r>
              <a:rPr lang="en-US" sz="2200" dirty="0"/>
              <a:t>  </a:t>
            </a:r>
            <a:r>
              <a:rPr lang="en-US" sz="2200" dirty="0" err="1"/>
              <a:t>սկզբունքով</a:t>
            </a:r>
            <a:r>
              <a:rPr lang="en-US" sz="2200" dirty="0" smtClean="0"/>
              <a:t>:</a:t>
            </a:r>
            <a:endParaRPr lang="en-US" sz="2200" dirty="0"/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/>
              <a:t>Ո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րն</a:t>
            </a:r>
            <a:r>
              <a:rPr lang="en-US" sz="2200" dirty="0"/>
              <a:t> է </a:t>
            </a:r>
            <a:r>
              <a:rPr lang="en-US" sz="2200" dirty="0" err="1"/>
              <a:t>օրենքների</a:t>
            </a:r>
            <a:r>
              <a:rPr lang="en-US" sz="2200" dirty="0"/>
              <a:t> </a:t>
            </a:r>
            <a:r>
              <a:rPr lang="en-US" sz="2200" dirty="0" err="1"/>
              <a:t>կատարման</a:t>
            </a:r>
            <a:r>
              <a:rPr lang="en-US" sz="2200" dirty="0"/>
              <a:t> </a:t>
            </a:r>
            <a:r>
              <a:rPr lang="en-US" sz="2200" dirty="0" err="1"/>
              <a:t>ընթացքի</a:t>
            </a:r>
            <a:r>
              <a:rPr lang="en-US" sz="2200" dirty="0"/>
              <a:t> </a:t>
            </a:r>
            <a:r>
              <a:rPr lang="en-US" sz="2200" dirty="0" err="1"/>
              <a:t>նկատմամբ</a:t>
            </a:r>
            <a:r>
              <a:rPr lang="en-US" sz="2200" dirty="0"/>
              <a:t>  </a:t>
            </a:r>
            <a:r>
              <a:rPr lang="en-US" sz="2200" dirty="0" err="1"/>
              <a:t>վերահսկողության</a:t>
            </a:r>
            <a:r>
              <a:rPr lang="en-US" sz="2200" dirty="0"/>
              <a:t> </a:t>
            </a:r>
            <a:r>
              <a:rPr lang="en-US" sz="2200" dirty="0" err="1"/>
              <a:t>առարկան</a:t>
            </a:r>
            <a:r>
              <a:rPr lang="en-US" sz="2200" dirty="0" smtClean="0"/>
              <a:t>:</a:t>
            </a:r>
            <a:endParaRPr lang="hy-AM" sz="2200" dirty="0"/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/>
              <a:t>Ո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րն</a:t>
            </a:r>
            <a:r>
              <a:rPr lang="en-US" sz="2200" dirty="0"/>
              <a:t> է </a:t>
            </a:r>
            <a:r>
              <a:rPr lang="hy-AM" sz="2200" dirty="0"/>
              <a:t>օրենքների կատարման ընթացքի նկատմամբ վերահսկողությ</a:t>
            </a:r>
            <a:r>
              <a:rPr lang="en-US" sz="2200" dirty="0" err="1"/>
              <a:t>ան</a:t>
            </a:r>
            <a:r>
              <a:rPr lang="en-US" sz="2200" dirty="0"/>
              <a:t> </a:t>
            </a:r>
            <a:r>
              <a:rPr lang="en-US" sz="2200" dirty="0" err="1"/>
              <a:t>գործիքակազմը</a:t>
            </a:r>
            <a:r>
              <a:rPr lang="en-US" sz="2200" dirty="0" smtClean="0"/>
              <a:t>:</a:t>
            </a:r>
            <a:endParaRPr lang="en-US" sz="2200" dirty="0"/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200" dirty="0" err="1"/>
              <a:t>Ո</a:t>
            </a:r>
            <a:r>
              <a:rPr lang="en-US" sz="2200" dirty="0" err="1">
                <a:latin typeface="Sylfaen" pitchFamily="18" charset="0"/>
              </a:rPr>
              <a:t>՞</a:t>
            </a:r>
            <a:r>
              <a:rPr lang="en-US" sz="2200" dirty="0" err="1"/>
              <a:t>րն</a:t>
            </a:r>
            <a:r>
              <a:rPr lang="en-US" sz="2200" dirty="0"/>
              <a:t> է </a:t>
            </a:r>
            <a:r>
              <a:rPr lang="hy-AM" sz="2200" dirty="0"/>
              <a:t>օրենքների կատարման ընթացքի </a:t>
            </a:r>
            <a:r>
              <a:rPr lang="en-US" sz="2200" dirty="0" err="1"/>
              <a:t>նկատմամբ</a:t>
            </a:r>
            <a:r>
              <a:rPr lang="en-US" sz="2200" dirty="0"/>
              <a:t> </a:t>
            </a:r>
            <a:r>
              <a:rPr lang="en-US" sz="2200" dirty="0" err="1"/>
              <a:t>վերահսկողության</a:t>
            </a:r>
            <a:r>
              <a:rPr lang="en-US" sz="2200" dirty="0"/>
              <a:t> </a:t>
            </a:r>
            <a:r>
              <a:rPr lang="en-US" sz="2200" dirty="0" err="1"/>
              <a:t>արդյունքը</a:t>
            </a:r>
            <a:r>
              <a:rPr lang="en-US" sz="2200" dirty="0"/>
              <a:t>: 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endParaRPr lang="en-US" sz="2000" dirty="0"/>
          </a:p>
          <a:p>
            <a:pPr marL="609600" indent="-609600" eaLnBrk="1" hangingPunct="1">
              <a:lnSpc>
                <a:spcPct val="90000"/>
              </a:lnSpc>
              <a:buFont typeface="Calibri" pitchFamily="34" charset="0"/>
              <a:buAutoNum type="arabicPeriod"/>
              <a:defRPr/>
            </a:pPr>
            <a:endParaRPr lang="hy-AM" sz="1700" dirty="0"/>
          </a:p>
        </p:txBody>
      </p:sp>
    </p:spTree>
    <p:extLst>
      <p:ext uri="{BB962C8B-B14F-4D97-AF65-F5344CB8AC3E}">
        <p14:creationId xmlns:p14="http://schemas.microsoft.com/office/powerpoint/2010/main" val="192026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52400"/>
            <a:ext cx="8686800" cy="17637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900" dirty="0">
                <a:solidFill>
                  <a:srgbClr val="C00000"/>
                </a:solidFill>
              </a:rPr>
              <a:t/>
            </a:r>
            <a:br>
              <a:rPr lang="en-US" sz="2900" dirty="0">
                <a:solidFill>
                  <a:srgbClr val="C00000"/>
                </a:solidFill>
              </a:rPr>
            </a:br>
            <a:r>
              <a:rPr lang="en-US" sz="3100" dirty="0" err="1">
                <a:solidFill>
                  <a:srgbClr val="FF0000"/>
                </a:solidFill>
              </a:rPr>
              <a:t>Օրենքների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կատարման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ընթացքի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նկատմամբ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խորհրդարանական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վերահսկողության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իրավական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միջավայրը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 err="1">
                <a:solidFill>
                  <a:srgbClr val="FF0000"/>
                </a:solidFill>
              </a:rPr>
              <a:t>Հայաստանում</a:t>
            </a:r>
            <a:r>
              <a:rPr lang="hy-AM" sz="3100" dirty="0">
                <a:solidFill>
                  <a:srgbClr val="C00000"/>
                </a:solidFill>
              </a:rPr>
              <a:t/>
            </a:r>
            <a:br>
              <a:rPr lang="hy-AM" sz="3100" dirty="0">
                <a:solidFill>
                  <a:srgbClr val="C00000"/>
                </a:solidFill>
              </a:rPr>
            </a:br>
            <a:endParaRPr lang="en-US" sz="3100" dirty="0">
              <a:solidFill>
                <a:srgbClr val="C00000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23850" y="2133600"/>
            <a:ext cx="8458200" cy="44132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    </a:t>
            </a:r>
            <a:r>
              <a:rPr lang="en-US" altLang="en-US" sz="2400" dirty="0" err="1" smtClean="0"/>
              <a:t>Հայաստանում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օրենքների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կատարման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ընթացքի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նկատմամբ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վերահսկողության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իրականացումը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խորհրդարանի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պարտականությունն</a:t>
            </a:r>
            <a:r>
              <a:rPr lang="en-US" altLang="en-US" sz="2400" dirty="0" smtClean="0"/>
              <a:t> է (</a:t>
            </a:r>
            <a:r>
              <a:rPr lang="en-US" altLang="en-US" sz="2400" dirty="0" err="1" smtClean="0"/>
              <a:t>այլ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ոչ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թե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իրավունքը</a:t>
            </a:r>
            <a:r>
              <a:rPr lang="en-US" altLang="en-US" sz="2400" dirty="0" smtClean="0"/>
              <a:t>՝ </a:t>
            </a:r>
            <a:r>
              <a:rPr lang="en-US" altLang="en-US" sz="2400" dirty="0" err="1" smtClean="0"/>
              <a:t>ինչպես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շատ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այլ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երկրներում</a:t>
            </a:r>
            <a:r>
              <a:rPr lang="en-US" altLang="en-US" sz="2400" dirty="0" smtClean="0"/>
              <a:t>): </a:t>
            </a:r>
          </a:p>
          <a:p>
            <a:pPr marL="0" indent="0" eaLnBrk="1" hangingPunct="1">
              <a:buFont typeface="Arial" charset="0"/>
              <a:buNone/>
            </a:pPr>
            <a:endParaRPr lang="en-US" altLang="en-US" sz="2400" dirty="0" smtClean="0"/>
          </a:p>
          <a:p>
            <a:pPr marL="0" indent="0" eaLnBrk="1" hangingPunct="1">
              <a:buFont typeface="Arial" charset="0"/>
              <a:buNone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    </a:t>
            </a:r>
            <a:r>
              <a:rPr lang="en-US" altLang="en-US" sz="2400" dirty="0" err="1" smtClean="0"/>
              <a:t>Օրենքների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կատարման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ընթացքի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նկատմամբ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վերահսկողություն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իրականացնող</a:t>
            </a:r>
            <a:r>
              <a:rPr lang="en-US" altLang="en-US" sz="2400" dirty="0" smtClean="0"/>
              <a:t> </a:t>
            </a:r>
            <a:r>
              <a:rPr lang="en-US" altLang="en-US" sz="2400" dirty="0" err="1" smtClean="0"/>
              <a:t>մարմինը</a:t>
            </a:r>
            <a:r>
              <a:rPr lang="en-US" altLang="en-US" sz="2400" dirty="0" smtClean="0"/>
              <a:t>  ԱԺ </a:t>
            </a:r>
            <a:r>
              <a:rPr lang="en-US" altLang="en-US" sz="2400" dirty="0" err="1" smtClean="0"/>
              <a:t>մշտական</a:t>
            </a:r>
            <a:r>
              <a:rPr lang="en-US" altLang="en-US" sz="2400" dirty="0" smtClean="0"/>
              <a:t>  </a:t>
            </a:r>
            <a:r>
              <a:rPr lang="en-US" altLang="en-US" sz="2400" dirty="0" err="1" smtClean="0"/>
              <a:t>հանձնաժողովն</a:t>
            </a:r>
            <a:r>
              <a:rPr lang="en-US" altLang="en-US" sz="2400" dirty="0" smtClean="0"/>
              <a:t> է: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2400" b="1" i="1" dirty="0" smtClean="0"/>
              <a:t>       ՀՀ ԱԺ </a:t>
            </a:r>
            <a:r>
              <a:rPr lang="en-US" altLang="en-US" sz="2400" b="1" i="1" dirty="0" err="1" smtClean="0"/>
              <a:t>կանոնակարգ</a:t>
            </a:r>
            <a:r>
              <a:rPr lang="en-US" altLang="en-US" sz="2400" b="1" i="1" dirty="0" smtClean="0"/>
              <a:t> </a:t>
            </a:r>
            <a:r>
              <a:rPr lang="en-US" altLang="en-US" sz="2400" b="1" i="1" dirty="0" err="1" smtClean="0"/>
              <a:t>սահմանադրական</a:t>
            </a:r>
            <a:r>
              <a:rPr lang="en-US" altLang="en-US" sz="2400" b="1" i="1" dirty="0" smtClean="0"/>
              <a:t> </a:t>
            </a:r>
            <a:r>
              <a:rPr lang="en-US" altLang="en-US" sz="2400" b="1" i="1" dirty="0" err="1" smtClean="0"/>
              <a:t>օրենք</a:t>
            </a:r>
            <a:r>
              <a:rPr lang="en-US" altLang="en-US" sz="2400" b="1" i="1" dirty="0" smtClean="0"/>
              <a:t>          </a:t>
            </a:r>
            <a:r>
              <a:rPr lang="en-US" altLang="en-US" sz="2400" b="1" i="1" dirty="0" err="1" smtClean="0"/>
              <a:t>Հոդված</a:t>
            </a:r>
            <a:r>
              <a:rPr lang="en-US" altLang="en-US" sz="2400" b="1" i="1" dirty="0" smtClean="0"/>
              <a:t> 122. </a:t>
            </a:r>
            <a:endParaRPr lang="en-US" alt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8828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388" y="152400"/>
            <a:ext cx="8686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dirty="0" smtClean="0">
                <a:solidFill>
                  <a:srgbClr val="C00000"/>
                </a:solidFill>
              </a:rPr>
              <a:t/>
            </a:r>
            <a:br>
              <a:rPr lang="en-US" altLang="en-US" sz="2800" dirty="0" smtClean="0">
                <a:solidFill>
                  <a:srgbClr val="C00000"/>
                </a:solidFill>
              </a:rPr>
            </a:br>
            <a:r>
              <a:rPr lang="en-US" altLang="en-US" sz="3100" dirty="0" smtClean="0">
                <a:solidFill>
                  <a:srgbClr val="FF0000"/>
                </a:solidFill>
              </a:rPr>
              <a:t> </a:t>
            </a:r>
            <a:r>
              <a:rPr lang="hy-AM" altLang="en-US" sz="3100" dirty="0" smtClean="0">
                <a:solidFill>
                  <a:srgbClr val="FF0000"/>
                </a:solidFill>
              </a:rPr>
              <a:t>Ի</a:t>
            </a:r>
            <a:r>
              <a:rPr lang="en-US" altLang="en-US" sz="3100" dirty="0" smtClean="0">
                <a:solidFill>
                  <a:srgbClr val="FF0000"/>
                </a:solidFill>
                <a:latin typeface="Sylfaen" pitchFamily="18" charset="0"/>
              </a:rPr>
              <a:t>՞</a:t>
            </a:r>
            <a:r>
              <a:rPr lang="hy-AM" altLang="en-US" sz="3100" dirty="0" smtClean="0">
                <a:solidFill>
                  <a:srgbClr val="FF0000"/>
                </a:solidFill>
              </a:rPr>
              <a:t>նչ է հասկացվում օրենքների կատարման ընթացքի նկատմամբ վերահսկողություն ասելով</a:t>
            </a:r>
            <a:r>
              <a:rPr lang="hy-AM" altLang="en-US" sz="3100" dirty="0" smtClean="0">
                <a:solidFill>
                  <a:srgbClr val="C00000"/>
                </a:solidFill>
              </a:rPr>
              <a:t/>
            </a:r>
            <a:br>
              <a:rPr lang="hy-AM" altLang="en-US" sz="3100" dirty="0" smtClean="0">
                <a:solidFill>
                  <a:srgbClr val="C00000"/>
                </a:solidFill>
              </a:rPr>
            </a:br>
            <a:endParaRPr lang="en-US" altLang="en-US" sz="3100" dirty="0" smtClean="0">
              <a:solidFill>
                <a:srgbClr val="C00000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9388" y="1447800"/>
            <a:ext cx="8869680" cy="5105400"/>
          </a:xfrm>
        </p:spPr>
        <p:txBody>
          <a:bodyPr>
            <a:normAutofit fontScale="925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en-US" altLang="en-US" sz="2400" dirty="0" smtClean="0"/>
              <a:t>     </a:t>
            </a:r>
            <a:r>
              <a:rPr lang="en-US" altLang="en-US" sz="2300" dirty="0" smtClean="0"/>
              <a:t> </a:t>
            </a:r>
            <a:r>
              <a:rPr lang="en-US" altLang="en-US" sz="2200" b="1" dirty="0" smtClean="0"/>
              <a:t>Ա. </a:t>
            </a:r>
            <a:r>
              <a:rPr lang="hy-AM" altLang="en-US" sz="2200" b="1" dirty="0" smtClean="0"/>
              <a:t>Վ</a:t>
            </a:r>
            <a:r>
              <a:rPr lang="en-US" altLang="en-US" sz="2200" b="1" dirty="0" err="1" smtClean="0"/>
              <a:t>երահսկողություն</a:t>
            </a:r>
            <a:r>
              <a:rPr lang="en-US" altLang="en-US" sz="2200" b="1" dirty="0" smtClean="0"/>
              <a:t>  </a:t>
            </a:r>
            <a:r>
              <a:rPr lang="en-US" altLang="en-US" sz="2200" b="1" dirty="0" err="1" smtClean="0"/>
              <a:t>օրենքի</a:t>
            </a:r>
            <a:r>
              <a:rPr lang="en-US" altLang="en-US" sz="2200" b="1" dirty="0" smtClean="0"/>
              <a:t> </a:t>
            </a:r>
            <a:r>
              <a:rPr lang="en-US" altLang="en-US" sz="2200" b="1" dirty="0" err="1" smtClean="0"/>
              <a:t>կիրառման</a:t>
            </a:r>
            <a:r>
              <a:rPr lang="en-US" altLang="en-US" sz="2200" b="1" dirty="0" smtClean="0"/>
              <a:t> </a:t>
            </a:r>
            <a:r>
              <a:rPr lang="en-US" altLang="en-US" sz="2200" b="1" dirty="0" err="1" smtClean="0"/>
              <a:t>նկատմամբ</a:t>
            </a:r>
            <a:r>
              <a:rPr lang="en-US" altLang="en-US" sz="2200" b="1" dirty="0" smtClean="0"/>
              <a:t>: 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i="1" dirty="0" smtClean="0"/>
              <a:t>            </a:t>
            </a:r>
            <a:r>
              <a:rPr lang="en-US" altLang="en-US" sz="2200" i="1" dirty="0" err="1" smtClean="0"/>
              <a:t>Օրենքների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կատարման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ընթացքի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նկատմամբ</a:t>
            </a:r>
            <a:r>
              <a:rPr lang="en-US" altLang="en-US" sz="2200" i="1" dirty="0" smtClean="0"/>
              <a:t>  </a:t>
            </a:r>
            <a:r>
              <a:rPr lang="en-US" altLang="en-US" sz="2200" i="1" dirty="0" err="1" smtClean="0"/>
              <a:t>վերահսկողության</a:t>
            </a:r>
            <a:r>
              <a:rPr lang="en-US" altLang="en-US" sz="2200" i="1" dirty="0" smtClean="0"/>
              <a:t>    </a:t>
            </a:r>
            <a:r>
              <a:rPr lang="en-US" altLang="en-US" sz="2200" i="1" dirty="0" err="1" smtClean="0"/>
              <a:t>ընկալումը</a:t>
            </a:r>
            <a:r>
              <a:rPr lang="en-US" altLang="en-US" sz="2200" i="1" dirty="0" smtClean="0"/>
              <a:t>, </a:t>
            </a:r>
            <a:r>
              <a:rPr lang="en-US" altLang="en-US" sz="2200" i="1" dirty="0" err="1" smtClean="0"/>
              <a:t>որպես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վերահսկողություն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օրենքի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կիրառման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նկատմամբ</a:t>
            </a:r>
            <a:r>
              <a:rPr lang="en-US" altLang="en-US" sz="2200" i="1" dirty="0" smtClean="0"/>
              <a:t>, </a:t>
            </a:r>
            <a:r>
              <a:rPr lang="en-US" altLang="en-US" sz="2200" i="1" dirty="0" err="1" smtClean="0"/>
              <a:t>վաղուց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արմատավորված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իրականություն</a:t>
            </a:r>
            <a:r>
              <a:rPr lang="en-US" altLang="en-US" sz="2200" i="1" dirty="0" smtClean="0"/>
              <a:t> է </a:t>
            </a:r>
            <a:r>
              <a:rPr lang="en-US" altLang="en-US" sz="2200" i="1" dirty="0" err="1" smtClean="0"/>
              <a:t>ժողովրդավարական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բազմաթիվ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երկրներում</a:t>
            </a:r>
            <a:r>
              <a:rPr lang="en-US" altLang="en-US" sz="2200" i="1" dirty="0" smtClean="0"/>
              <a:t>՝ </a:t>
            </a:r>
            <a:r>
              <a:rPr lang="en-US" altLang="en-US" sz="2200" i="1" dirty="0" err="1" smtClean="0"/>
              <a:t>հղկված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ընթացակարգով</a:t>
            </a:r>
            <a:r>
              <a:rPr lang="en-US" altLang="en-US" sz="2200" i="1" dirty="0" smtClean="0"/>
              <a:t> և </a:t>
            </a:r>
            <a:r>
              <a:rPr lang="en-US" altLang="en-US" sz="2200" i="1" dirty="0" err="1" smtClean="0"/>
              <a:t>գործիքակազմով</a:t>
            </a:r>
            <a:r>
              <a:rPr lang="en-US" altLang="en-US" sz="2200" i="1" dirty="0" smtClean="0"/>
              <a:t>:</a:t>
            </a:r>
          </a:p>
          <a:p>
            <a:pPr marL="0" indent="0" eaLnBrk="1" hangingPunct="1">
              <a:buFont typeface="Arial" charset="0"/>
              <a:buNone/>
            </a:pPr>
            <a:endParaRPr lang="en-US" altLang="en-US" sz="2200" i="1" dirty="0" smtClean="0"/>
          </a:p>
          <a:p>
            <a:pPr marL="0" indent="0" eaLnBrk="1" hangingPunct="1">
              <a:buFontTx/>
              <a:buNone/>
            </a:pPr>
            <a:r>
              <a:rPr lang="en-US" altLang="en-US" sz="2200" dirty="0" smtClean="0"/>
              <a:t>    </a:t>
            </a:r>
            <a:r>
              <a:rPr lang="en-US" altLang="en-US" sz="2200" b="1" dirty="0" smtClean="0"/>
              <a:t>Բ. </a:t>
            </a:r>
            <a:r>
              <a:rPr lang="en-US" altLang="en-US" sz="2200" b="1" dirty="0" err="1" smtClean="0"/>
              <a:t>Վերահսկողություն</a:t>
            </a:r>
            <a:r>
              <a:rPr lang="en-US" altLang="en-US" sz="2200" b="1" dirty="0" smtClean="0"/>
              <a:t> </a:t>
            </a:r>
            <a:r>
              <a:rPr lang="en-US" altLang="en-US" sz="2200" b="1" dirty="0" err="1" smtClean="0"/>
              <a:t>օրենքի</a:t>
            </a:r>
            <a:r>
              <a:rPr lang="en-US" altLang="en-US" sz="2200" b="1" dirty="0" smtClean="0"/>
              <a:t> </a:t>
            </a:r>
            <a:r>
              <a:rPr lang="en-US" altLang="en-US" sz="2200" b="1" dirty="0" err="1" smtClean="0"/>
              <a:t>նպատակների</a:t>
            </a:r>
            <a:r>
              <a:rPr lang="en-US" altLang="en-US" sz="2200" b="1" dirty="0" smtClean="0"/>
              <a:t>, </a:t>
            </a:r>
            <a:r>
              <a:rPr lang="en-US" altLang="en-US" sz="2200" b="1" dirty="0" err="1" smtClean="0"/>
              <a:t>կարգավորումների</a:t>
            </a:r>
            <a:r>
              <a:rPr lang="en-US" altLang="en-US" sz="2200" b="1" dirty="0" smtClean="0"/>
              <a:t> և </a:t>
            </a:r>
            <a:r>
              <a:rPr lang="en-US" altLang="en-US" sz="2200" b="1" dirty="0" err="1" smtClean="0"/>
              <a:t>իրականության</a:t>
            </a:r>
            <a:r>
              <a:rPr lang="en-US" altLang="en-US" sz="2200" b="1" dirty="0" smtClean="0"/>
              <a:t>  </a:t>
            </a:r>
            <a:r>
              <a:rPr lang="en-US" altLang="en-US" sz="2200" b="1" dirty="0" err="1" smtClean="0"/>
              <a:t>միջև</a:t>
            </a:r>
            <a:r>
              <a:rPr lang="en-US" altLang="en-US" sz="2200" b="1" dirty="0" smtClean="0"/>
              <a:t>   </a:t>
            </a:r>
            <a:r>
              <a:rPr lang="en-US" altLang="en-US" sz="2200" b="1" dirty="0" err="1" smtClean="0"/>
              <a:t>համապատասխանության</a:t>
            </a:r>
            <a:r>
              <a:rPr lang="en-US" altLang="en-US" sz="2200" b="1" dirty="0" smtClean="0"/>
              <a:t>  </a:t>
            </a:r>
            <a:r>
              <a:rPr lang="en-US" altLang="en-US" sz="2200" b="1" dirty="0" err="1" smtClean="0"/>
              <a:t>նկատմամբ</a:t>
            </a:r>
            <a:r>
              <a:rPr lang="en-US" altLang="en-US" sz="2200" b="1" dirty="0" smtClean="0"/>
              <a:t>: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2200" i="1" dirty="0" smtClean="0"/>
              <a:t>            </a:t>
            </a:r>
            <a:r>
              <a:rPr lang="en-US" altLang="en-US" sz="2200" i="1" dirty="0" err="1" smtClean="0"/>
              <a:t>Օրենքների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կատարման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ընթացքի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նկատմամբ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վերահսկողության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ընկալումը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որպես</a:t>
            </a:r>
            <a:r>
              <a:rPr lang="en-US" altLang="en-US" sz="2200" i="1" dirty="0" smtClean="0"/>
              <a:t> </a:t>
            </a:r>
            <a:r>
              <a:rPr lang="hy-AM" altLang="en-US" sz="2200" i="1" dirty="0" smtClean="0"/>
              <a:t>վերահսկողություն</a:t>
            </a:r>
            <a:r>
              <a:rPr lang="en-US" altLang="en-US" sz="2200" i="1" dirty="0" smtClean="0"/>
              <a:t> օ</a:t>
            </a:r>
            <a:r>
              <a:rPr lang="hy-AM" altLang="en-US" sz="2200" i="1" dirty="0" smtClean="0"/>
              <a:t>րենքի նպատակների, կարգավորումների և իրականության միջև համապատասխանության նկատմամբ</a:t>
            </a:r>
            <a:r>
              <a:rPr lang="en-US" altLang="en-US" sz="2200" i="1" dirty="0" smtClean="0"/>
              <a:t>՝</a:t>
            </a:r>
            <a:r>
              <a:rPr lang="hy-AM" altLang="en-US" sz="2200" i="1" dirty="0" smtClean="0"/>
              <a:t> </a:t>
            </a:r>
            <a:r>
              <a:rPr lang="en-US" altLang="en-US" sz="2200" i="1" dirty="0" err="1" smtClean="0"/>
              <a:t>համեմատաբար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նոր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մոտեցում</a:t>
            </a:r>
            <a:r>
              <a:rPr lang="en-US" altLang="en-US" sz="2200" i="1" dirty="0" smtClean="0"/>
              <a:t> և </a:t>
            </a:r>
            <a:r>
              <a:rPr lang="en-US" altLang="en-US" sz="2200" i="1" dirty="0" err="1" smtClean="0"/>
              <a:t>ժամանակի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պահանջ</a:t>
            </a:r>
            <a:r>
              <a:rPr lang="en-US" altLang="en-US" sz="2200" i="1" dirty="0" smtClean="0"/>
              <a:t> է </a:t>
            </a:r>
            <a:r>
              <a:rPr lang="en-US" altLang="en-US" sz="2200" i="1" dirty="0" err="1" smtClean="0"/>
              <a:t>ու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դեռևս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վերջնականապես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հղկված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գործիքակազմ</a:t>
            </a:r>
            <a:r>
              <a:rPr lang="en-US" altLang="en-US" sz="2200" i="1" dirty="0" smtClean="0"/>
              <a:t> և </a:t>
            </a:r>
            <a:r>
              <a:rPr lang="en-US" altLang="en-US" sz="2200" i="1" dirty="0" err="1" smtClean="0"/>
              <a:t>ընթացակարգ</a:t>
            </a:r>
            <a:r>
              <a:rPr lang="en-US" altLang="en-US" sz="2200" i="1" dirty="0" smtClean="0"/>
              <a:t> </a:t>
            </a:r>
            <a:r>
              <a:rPr lang="en-US" altLang="en-US" sz="2200" i="1" dirty="0" err="1" smtClean="0"/>
              <a:t>չունի</a:t>
            </a:r>
            <a:r>
              <a:rPr lang="en-US" altLang="en-US" sz="2200" i="1" dirty="0" smtClean="0"/>
              <a:t>:</a:t>
            </a:r>
            <a:endParaRPr lang="hy-AM" altLang="en-US" sz="2200" i="1" dirty="0" smtClean="0"/>
          </a:p>
          <a:p>
            <a:pPr marL="0" indent="0" eaLnBrk="1" hangingPunct="1">
              <a:buFontTx/>
              <a:buNone/>
            </a:pPr>
            <a:r>
              <a:rPr lang="en-US" altLang="en-US" sz="2200" i="1" dirty="0" smtClean="0"/>
              <a:t>         </a:t>
            </a:r>
            <a:r>
              <a:rPr lang="en-US" altLang="en-US" sz="2200" i="1" u="sng" dirty="0" smtClean="0"/>
              <a:t> </a:t>
            </a:r>
            <a:endParaRPr lang="hy-AM" altLang="en-US" sz="2200" i="1" u="sng" dirty="0" smtClean="0"/>
          </a:p>
        </p:txBody>
      </p:sp>
    </p:spTree>
    <p:extLst>
      <p:ext uri="{BB962C8B-B14F-4D97-AF65-F5344CB8AC3E}">
        <p14:creationId xmlns:p14="http://schemas.microsoft.com/office/powerpoint/2010/main" val="17621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200"/>
            <a:ext cx="8075240" cy="976536"/>
          </a:xfrm>
        </p:spPr>
        <p:txBody>
          <a:bodyPr>
            <a:noAutofit/>
          </a:bodyPr>
          <a:lstStyle/>
          <a:p>
            <a:r>
              <a:rPr lang="hy-AM" sz="3200" dirty="0">
                <a:solidFill>
                  <a:srgbClr val="FF0000"/>
                </a:solidFill>
              </a:rPr>
              <a:t>Օրենքների կատարման ընթացքի նկատմամբ վերահսկողությունը - </a:t>
            </a:r>
            <a:r>
              <a:rPr lang="en-US" sz="3200" dirty="0" smtClean="0">
                <a:solidFill>
                  <a:srgbClr val="FF0000"/>
                </a:solidFill>
              </a:rPr>
              <a:t>3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 bwMode="blackWhite">
          <a:xfrm>
            <a:off x="760633" y="1295400"/>
            <a:ext cx="2500759" cy="95976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y-AM" sz="2200" b="1" dirty="0" smtClean="0"/>
              <a:t>Կ</a:t>
            </a:r>
            <a:r>
              <a:rPr lang="en-US" sz="2200" b="1" dirty="0" err="1" smtClean="0"/>
              <a:t>արգավորման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տեսլական</a:t>
            </a:r>
            <a:endParaRPr lang="ru-RU" sz="22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1340768"/>
            <a:ext cx="1728192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/>
              <a:t>Օրենք</a:t>
            </a:r>
            <a:endParaRPr lang="ru-RU" sz="22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37116" y="2924944"/>
            <a:ext cx="2629322" cy="84123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/>
              <a:t>Ենթաօրենսդրական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ակտ</a:t>
            </a:r>
            <a:endParaRPr lang="ru-RU" sz="2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6136" y="5152590"/>
            <a:ext cx="2662064" cy="8532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/>
              <a:t>Փոփոխված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իրականություն</a:t>
            </a:r>
            <a:endParaRPr lang="ru-RU" sz="22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28800" y="5171280"/>
            <a:ext cx="2563788" cy="77231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/>
              <a:t>Իրականություն</a:t>
            </a:r>
            <a:endParaRPr lang="ru-RU" sz="22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157274" y="2249037"/>
            <a:ext cx="2024326" cy="29088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2051720" y="2348880"/>
            <a:ext cx="792088" cy="28345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3347864" y="1797968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580112" y="2255168"/>
            <a:ext cx="715491" cy="6697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9" idx="2"/>
          </p:cNvCxnSpPr>
          <p:nvPr/>
        </p:nvCxnSpPr>
        <p:spPr>
          <a:xfrm flipH="1">
            <a:off x="4002303" y="3766176"/>
            <a:ext cx="2349474" cy="1369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392588" y="5579516"/>
            <a:ext cx="14035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2967490" y="2255168"/>
            <a:ext cx="2069626" cy="29195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3733800" y="3766176"/>
            <a:ext cx="2362200" cy="1369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69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hy-AM" sz="3600" dirty="0" smtClean="0">
                <a:solidFill>
                  <a:srgbClr val="FF0000"/>
                </a:solidFill>
              </a:rPr>
              <a:t>Օրենքների </a:t>
            </a:r>
            <a:r>
              <a:rPr lang="hy-AM" sz="3600" dirty="0">
                <a:solidFill>
                  <a:srgbClr val="FF0000"/>
                </a:solidFill>
              </a:rPr>
              <a:t>կատարման ընթացքի նկատմամբ վերահսկողությունը - </a:t>
            </a:r>
            <a:r>
              <a:rPr lang="en-US" sz="3600" dirty="0" smtClean="0">
                <a:solidFill>
                  <a:srgbClr val="FF0000"/>
                </a:solidFill>
              </a:rPr>
              <a:t>4 </a:t>
            </a:r>
            <a:r>
              <a:rPr lang="hy-AM" dirty="0">
                <a:solidFill>
                  <a:srgbClr val="FF0000"/>
                </a:solidFill>
              </a:rPr>
              <a:t/>
            </a:r>
            <a:br>
              <a:rPr lang="hy-AM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0"/>
            <a:ext cx="8077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000" dirty="0" smtClean="0"/>
              <a:t>         </a:t>
            </a:r>
            <a:r>
              <a:rPr lang="en-US" altLang="en-US" sz="2000" dirty="0" err="1"/>
              <a:t>Ակնհայտ</a:t>
            </a:r>
            <a:r>
              <a:rPr lang="en-US" altLang="en-US" sz="2000" dirty="0"/>
              <a:t>  է,  </a:t>
            </a:r>
            <a:r>
              <a:rPr lang="en-US" altLang="en-US" sz="2000" dirty="0" err="1"/>
              <a:t>որ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օրենքի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նպատակների</a:t>
            </a:r>
            <a:r>
              <a:rPr lang="en-US" altLang="en-US" sz="2000" dirty="0"/>
              <a:t>,  </a:t>
            </a:r>
            <a:r>
              <a:rPr lang="en-US" altLang="en-US" sz="2000" dirty="0" err="1"/>
              <a:t>կարգավորումների</a:t>
            </a:r>
            <a:r>
              <a:rPr lang="en-US" altLang="en-US" sz="2000" dirty="0"/>
              <a:t>  և  </a:t>
            </a:r>
            <a:r>
              <a:rPr lang="en-US" altLang="en-US" sz="2000" dirty="0" err="1"/>
              <a:t>իրականության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միջև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անհամապատասխանության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պարագայում</a:t>
            </a:r>
            <a:r>
              <a:rPr lang="en-US" altLang="en-US" sz="2000" dirty="0"/>
              <a:t>,  </a:t>
            </a:r>
            <a:r>
              <a:rPr lang="en-US" altLang="en-US" sz="2000" dirty="0" err="1"/>
              <a:t>օրենքի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կիրառման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նկատմամբ</a:t>
            </a:r>
            <a:r>
              <a:rPr lang="en-US" altLang="en-US" sz="2000" dirty="0"/>
              <a:t> (</a:t>
            </a:r>
            <a:r>
              <a:rPr lang="en-US" altLang="en-US" sz="2000" dirty="0" err="1"/>
              <a:t>նույնիսկ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ամենասկզբունքային</a:t>
            </a:r>
            <a:r>
              <a:rPr lang="en-US" altLang="en-US" sz="2000" dirty="0"/>
              <a:t>)  </a:t>
            </a:r>
            <a:r>
              <a:rPr lang="en-US" altLang="en-US" sz="2000" dirty="0" err="1"/>
              <a:t>վերահսկողությունը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չի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կարող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ապահովել</a:t>
            </a:r>
            <a:r>
              <a:rPr lang="en-US" altLang="en-US" sz="2000" dirty="0"/>
              <a:t> </a:t>
            </a:r>
            <a:r>
              <a:rPr lang="en-US" altLang="en-US" sz="2000" dirty="0" err="1"/>
              <a:t>օրենքի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գործունեության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ոլորտում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կարգավորման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արդյունավետության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բարձրացում</a:t>
            </a:r>
            <a:r>
              <a:rPr lang="en-US" altLang="en-US" sz="2000" dirty="0"/>
              <a:t> ՝ </a:t>
            </a:r>
            <a:r>
              <a:rPr lang="en-US" altLang="en-US" sz="2000" dirty="0" err="1"/>
              <a:t>եթե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չասենք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ավելին</a:t>
            </a:r>
            <a:r>
              <a:rPr lang="en-US" altLang="en-US" sz="2000" dirty="0" smtClean="0"/>
              <a:t>:</a:t>
            </a:r>
          </a:p>
          <a:p>
            <a:endParaRPr lang="en-US" altLang="en-US" sz="2000" i="1" dirty="0" smtClean="0"/>
          </a:p>
          <a:p>
            <a:pPr marL="0" indent="0">
              <a:buNone/>
            </a:pPr>
            <a:r>
              <a:rPr lang="en-US" altLang="en-US" sz="2000" dirty="0" smtClean="0"/>
              <a:t>       </a:t>
            </a:r>
            <a:r>
              <a:rPr lang="en-US" altLang="en-US" sz="2000" dirty="0" err="1" smtClean="0"/>
              <a:t>Քանի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որ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պետական</a:t>
            </a:r>
            <a:r>
              <a:rPr lang="en-US" altLang="en-US" sz="2000" dirty="0" smtClean="0"/>
              <a:t> </a:t>
            </a:r>
            <a:r>
              <a:rPr lang="en-US" altLang="en-US" sz="2000" dirty="0" err="1"/>
              <a:t>կառավարումը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իրականացվում</a:t>
            </a:r>
            <a:r>
              <a:rPr lang="en-US" altLang="en-US" sz="2000" dirty="0"/>
              <a:t> է </a:t>
            </a:r>
            <a:r>
              <a:rPr lang="en-US" altLang="en-US" sz="2000" dirty="0" err="1"/>
              <a:t>օրենքով</a:t>
            </a:r>
            <a:r>
              <a:rPr lang="en-US" altLang="en-US" sz="2000" dirty="0"/>
              <a:t> և </a:t>
            </a:r>
            <a:r>
              <a:rPr lang="en-US" altLang="en-US" sz="2000" dirty="0" err="1"/>
              <a:t>դրանից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բխող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ենթաօրենսդրական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ակտերով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հետևաբար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որևէ</a:t>
            </a:r>
            <a:r>
              <a:rPr lang="en-US" altLang="en-US" sz="2000" dirty="0"/>
              <a:t> </a:t>
            </a:r>
            <a:r>
              <a:rPr lang="en-US" altLang="en-US" sz="2000" dirty="0" err="1"/>
              <a:t>օրենքի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նպատակների</a:t>
            </a:r>
            <a:r>
              <a:rPr lang="en-US" altLang="en-US" sz="2000" dirty="0"/>
              <a:t>,      </a:t>
            </a:r>
            <a:r>
              <a:rPr lang="en-US" altLang="en-US" sz="2000" dirty="0" err="1"/>
              <a:t>կարգավորումների</a:t>
            </a:r>
            <a:r>
              <a:rPr lang="en-US" altLang="en-US" sz="2000" dirty="0"/>
              <a:t> և </a:t>
            </a:r>
            <a:r>
              <a:rPr lang="en-US" altLang="en-US" sz="2000" dirty="0" err="1"/>
              <a:t>իրականության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միջև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անհամապատասխանության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պարագայում</a:t>
            </a:r>
            <a:r>
              <a:rPr lang="en-US" altLang="en-US" sz="2000" dirty="0"/>
              <a:t>,  </a:t>
            </a:r>
            <a:r>
              <a:rPr lang="en-US" altLang="en-US" sz="2000" dirty="0" err="1"/>
              <a:t>տվյալ</a:t>
            </a:r>
            <a:r>
              <a:rPr lang="en-US" altLang="en-US" sz="2000" dirty="0"/>
              <a:t> </a:t>
            </a:r>
            <a:r>
              <a:rPr lang="en-US" altLang="en-US" sz="2000" dirty="0" err="1"/>
              <a:t>օրենքի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կարգավորման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ոլորտում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ներդրված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հանրային</a:t>
            </a:r>
            <a:r>
              <a:rPr lang="en-US" altLang="en-US" sz="2000" dirty="0"/>
              <a:t>  </a:t>
            </a:r>
            <a:r>
              <a:rPr lang="en-US" altLang="en-US" sz="2000" dirty="0" err="1"/>
              <a:t>ֆինանսների</a:t>
            </a:r>
            <a:r>
              <a:rPr lang="en-US" altLang="en-US" sz="2000" dirty="0"/>
              <a:t> </a:t>
            </a:r>
            <a:r>
              <a:rPr lang="en-US" altLang="en-US" sz="2000" dirty="0" err="1"/>
              <a:t>օգտագործման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արդյունանետությունը</a:t>
            </a:r>
            <a:r>
              <a:rPr lang="en-US" altLang="en-US" sz="2000" dirty="0"/>
              <a:t> </a:t>
            </a:r>
            <a:r>
              <a:rPr lang="en-US" altLang="en-US" sz="2000" dirty="0" err="1"/>
              <a:t>կլինի</a:t>
            </a:r>
            <a:r>
              <a:rPr lang="en-US" altLang="en-US" sz="2000" dirty="0"/>
              <a:t> </a:t>
            </a:r>
            <a:r>
              <a:rPr lang="en-US" altLang="en-US" sz="2000" dirty="0" err="1"/>
              <a:t>ցածր</a:t>
            </a:r>
            <a:r>
              <a:rPr lang="en-US" altLang="en-US" sz="2000" dirty="0"/>
              <a:t>:</a:t>
            </a:r>
            <a:endParaRPr lang="en-US" altLang="en-US" sz="2000" dirty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913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963" y="152400"/>
            <a:ext cx="86868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600" dirty="0">
                <a:solidFill>
                  <a:srgbClr val="C00000"/>
                </a:solidFill>
              </a:rPr>
              <a:t/>
            </a:r>
            <a:br>
              <a:rPr lang="en-US" sz="2600" dirty="0">
                <a:solidFill>
                  <a:srgbClr val="C00000"/>
                </a:solidFill>
              </a:rPr>
            </a:br>
            <a:r>
              <a:rPr lang="hy-AM" sz="3100" dirty="0">
                <a:solidFill>
                  <a:srgbClr val="FF0000"/>
                </a:solidFill>
              </a:rPr>
              <a:t>Ա. Վերահսկողություն  օրենքների կիրառման նկատմամբ</a:t>
            </a:r>
            <a:r>
              <a:rPr lang="hy-AM" sz="2600" dirty="0">
                <a:solidFill>
                  <a:srgbClr val="C00000"/>
                </a:solidFill>
              </a:rPr>
              <a:t/>
            </a:r>
            <a:br>
              <a:rPr lang="hy-AM" sz="2600" dirty="0">
                <a:solidFill>
                  <a:srgbClr val="C00000"/>
                </a:solidFill>
              </a:rPr>
            </a:br>
            <a:endParaRPr lang="en-US" sz="2600" dirty="0">
              <a:solidFill>
                <a:srgbClr val="C00000"/>
              </a:solidFill>
            </a:endParaRPr>
          </a:p>
        </p:txBody>
      </p:sp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228600" y="1295400"/>
            <a:ext cx="8686800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</a:t>
            </a:r>
            <a:r>
              <a:rPr lang="en-US" altLang="en-US" sz="1600" dirty="0" err="1"/>
              <a:t>Ի</a:t>
            </a:r>
            <a:r>
              <a:rPr lang="en-US" altLang="en-US" sz="1600" dirty="0" err="1">
                <a:latin typeface="Sylfaen" pitchFamily="18" charset="0"/>
              </a:rPr>
              <a:t>՞</a:t>
            </a:r>
            <a:r>
              <a:rPr lang="en-US" altLang="en-US" sz="1600" dirty="0" err="1"/>
              <a:t>նչ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հիմքով</a:t>
            </a:r>
            <a:r>
              <a:rPr lang="en-US" altLang="en-US" sz="1600" dirty="0"/>
              <a:t> է </a:t>
            </a:r>
            <a:r>
              <a:rPr lang="en-US" altLang="en-US" sz="1600" dirty="0" err="1"/>
              <a:t>սկսվում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վերահսկողությունը</a:t>
            </a:r>
            <a:r>
              <a:rPr lang="en-US" altLang="en-US" sz="1600" dirty="0"/>
              <a:t>՝  </a:t>
            </a:r>
            <a:r>
              <a:rPr lang="en-US" altLang="en-US" sz="1600" dirty="0" err="1"/>
              <a:t>ըստ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ազդակների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առկայության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թե</a:t>
            </a:r>
            <a:r>
              <a:rPr lang="en-US" altLang="en-US" sz="1600" dirty="0">
                <a:latin typeface="Sylfaen" pitchFamily="18" charset="0"/>
              </a:rPr>
              <a:t>՞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նաև</a:t>
            </a:r>
            <a:r>
              <a:rPr lang="en-US" altLang="en-US" sz="1600" dirty="0"/>
              <a:t> </a:t>
            </a:r>
            <a:r>
              <a:rPr lang="en-US" altLang="en-US" sz="1600" dirty="0" err="1"/>
              <a:t>մշտադիտարկման</a:t>
            </a:r>
            <a:r>
              <a:rPr lang="en-US" altLang="en-US" sz="1600" dirty="0"/>
              <a:t>  </a:t>
            </a:r>
            <a:r>
              <a:rPr lang="en-US" altLang="en-US" sz="1600" dirty="0" err="1"/>
              <a:t>սկզբունքով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i="1" dirty="0"/>
              <a:t> </a:t>
            </a:r>
            <a:r>
              <a:rPr lang="en-US" altLang="en-US" sz="1600" b="1" i="1" dirty="0"/>
              <a:t>- </a:t>
            </a:r>
            <a:r>
              <a:rPr lang="en-US" altLang="en-US" sz="1600" b="1" i="1" dirty="0" err="1"/>
              <a:t>Ազդակների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առկայություն</a:t>
            </a:r>
            <a:r>
              <a:rPr lang="en-US" altLang="en-US" sz="1600" b="1" i="1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</a:t>
            </a:r>
            <a:r>
              <a:rPr lang="hy-AM" altLang="en-US" sz="1600" dirty="0"/>
              <a:t>Ո</a:t>
            </a:r>
            <a:r>
              <a:rPr lang="en-US" altLang="en-US" sz="1600" dirty="0">
                <a:latin typeface="Arial" charset="0"/>
              </a:rPr>
              <a:t>՞</a:t>
            </a:r>
            <a:r>
              <a:rPr lang="hy-AM" altLang="en-US" sz="1600" dirty="0"/>
              <a:t>րն է օրենքների կ</a:t>
            </a:r>
            <a:r>
              <a:rPr lang="en-US" altLang="en-US" sz="1600" dirty="0" err="1"/>
              <a:t>իրառման</a:t>
            </a:r>
            <a:r>
              <a:rPr lang="hy-AM" altLang="en-US" sz="1600" dirty="0"/>
              <a:t> նկատմամբ վերահսկողության առարկան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hy-AM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 - </a:t>
            </a:r>
            <a:r>
              <a:rPr lang="en-US" altLang="en-US" sz="1600" b="1" i="1" dirty="0" err="1"/>
              <a:t>Կիրառողները</a:t>
            </a:r>
            <a:r>
              <a:rPr lang="en-US" altLang="en-US" sz="1600" b="1" i="1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hy-AM" altLang="en-US" sz="1600" dirty="0"/>
              <a:t/>
            </a:r>
            <a:br>
              <a:rPr lang="hy-AM" altLang="en-US" sz="1600" dirty="0"/>
            </a:br>
            <a:r>
              <a:rPr lang="en-US" altLang="en-US" sz="1600" dirty="0"/>
              <a:t> </a:t>
            </a:r>
            <a:r>
              <a:rPr lang="en-US" altLang="en-US" sz="1600" dirty="0" smtClean="0"/>
              <a:t>  </a:t>
            </a:r>
            <a:r>
              <a:rPr lang="hy-AM" altLang="en-US" sz="1600" dirty="0"/>
              <a:t>Ո</a:t>
            </a:r>
            <a:r>
              <a:rPr lang="en-US" altLang="en-US" sz="1600" dirty="0">
                <a:latin typeface="Arial" charset="0"/>
              </a:rPr>
              <a:t>՞</a:t>
            </a:r>
            <a:r>
              <a:rPr lang="hy-AM" altLang="en-US" sz="1600" dirty="0"/>
              <a:t>րն է օրենքների կատարման ընթացքի նկատմամբ վերահսկողության գործիքակազմը.</a:t>
            </a: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Խորհրդարանում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կառավարության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հետ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հարց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ու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պատասխան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Պատգամավորական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հարցումներ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Քննարկումներ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հանձնաժողովներում</a:t>
            </a:r>
            <a:r>
              <a:rPr lang="en-US" altLang="en-US" sz="1600" b="1" i="1" dirty="0"/>
              <a:t>,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Խորհրդարանական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լսումներ</a:t>
            </a:r>
            <a:r>
              <a:rPr lang="en-US" altLang="en-US" sz="1600" b="1" i="1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     </a:t>
            </a:r>
            <a:r>
              <a:rPr lang="en-US" altLang="en-US" sz="1600" dirty="0" err="1">
                <a:latin typeface="Arial" charset="0"/>
              </a:rPr>
              <a:t>Ո՞րն</a:t>
            </a:r>
            <a:r>
              <a:rPr lang="en-US" altLang="en-US" sz="1600" dirty="0">
                <a:latin typeface="Arial" charset="0"/>
              </a:rPr>
              <a:t> </a:t>
            </a:r>
            <a:r>
              <a:rPr lang="hy-AM" altLang="en-US" sz="1600" dirty="0"/>
              <a:t>է վերահսկողության արդյունքը</a:t>
            </a:r>
            <a:r>
              <a:rPr lang="en-US" altLang="en-US" sz="16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1600" b="1" i="1" dirty="0" err="1"/>
              <a:t>Առաջարկություններ</a:t>
            </a:r>
            <a:r>
              <a:rPr lang="en-US" altLang="en-US" sz="1600" b="1" i="1" dirty="0"/>
              <a:t>  </a:t>
            </a:r>
            <a:r>
              <a:rPr lang="en-US" altLang="en-US" sz="1600" b="1" i="1" dirty="0" err="1"/>
              <a:t>օրենքների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կիրառման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համար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պատասխանատու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մարմիններին</a:t>
            </a:r>
            <a:r>
              <a:rPr lang="en-US" altLang="en-US" sz="1600" b="1" i="1" dirty="0"/>
              <a:t> (</a:t>
            </a:r>
            <a:r>
              <a:rPr lang="en-US" altLang="en-US" sz="1600" b="1" i="1" dirty="0" err="1"/>
              <a:t>գործադիր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իշխանությանը</a:t>
            </a:r>
            <a:r>
              <a:rPr lang="en-US" altLang="en-US" sz="1600" b="1" i="1" dirty="0"/>
              <a:t>), </a:t>
            </a:r>
            <a:r>
              <a:rPr lang="en-US" altLang="en-US" sz="1600" b="1" i="1" dirty="0" err="1"/>
              <a:t>այդ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թվում</a:t>
            </a:r>
            <a:r>
              <a:rPr lang="en-US" altLang="en-US" sz="1600" b="1" i="1" dirty="0"/>
              <a:t>՝ </a:t>
            </a:r>
            <a:r>
              <a:rPr lang="en-US" altLang="en-US" sz="1600" b="1" i="1" dirty="0" err="1"/>
              <a:t>կադրային</a:t>
            </a:r>
            <a:r>
              <a:rPr lang="en-US" altLang="en-US" sz="1600" b="1" i="1" dirty="0"/>
              <a:t> </a:t>
            </a:r>
            <a:r>
              <a:rPr lang="en-US" altLang="en-US" sz="1600" b="1" i="1" dirty="0" err="1"/>
              <a:t>բնույթի</a:t>
            </a:r>
            <a:r>
              <a:rPr lang="en-US" altLang="en-US" sz="1600" b="1" i="1" dirty="0"/>
              <a:t>:</a:t>
            </a:r>
            <a:endParaRPr lang="hy-AM" altLang="en-US" sz="1600" b="1" i="1" dirty="0"/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hy-AM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3839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1085</Words>
  <Application>Microsoft Office PowerPoint</Application>
  <PresentationFormat>On-screen Show (4:3)</PresentationFormat>
  <Paragraphs>159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  Օրենքների կատարման ընթացքի նկատմամբ վերահսկողություն  </vt:lpstr>
      <vt:lpstr> Օրենքների կատարման ընթացքի նկատմամբ վերահսկողությունը - 1 </vt:lpstr>
      <vt:lpstr> Օրենքների կատարման ընթացքի նկատմամբ վերահսկողությունը - 2  </vt:lpstr>
      <vt:lpstr> Օրենքների կատարման ընթացքի նկատմամբ վերահսկողության բնորոշման հարցեր </vt:lpstr>
      <vt:lpstr> Օրենքների կատարման ընթացքի նկատմամբ խորհրդարանական վերահսկողության իրավական միջավայրը Հայաստանում </vt:lpstr>
      <vt:lpstr>  Ի՞նչ է հասկացվում օրենքների կատարման ընթացքի նկատմամբ վերահսկողություն ասելով </vt:lpstr>
      <vt:lpstr>Օրենքների կատարման ընթացքի նկատմամբ վերահսկողությունը - 3</vt:lpstr>
      <vt:lpstr> Օրենքների կատարման ընթացքի նկատմամբ վերահսկողությունը - 4  </vt:lpstr>
      <vt:lpstr> Ա. Վերահսկողություն  օրենքների կիրառման նկատմամբ </vt:lpstr>
      <vt:lpstr> Բ. Օրենքի նպատակների, կարգավորումների և իրականության միջև համապատասխանության նկատմամբ վերահսկողություն </vt:lpstr>
      <vt:lpstr>Միջազգային փորձ </vt:lpstr>
      <vt:lpstr>PowerPoint Presentation</vt:lpstr>
      <vt:lpstr>Բրիտանական փորձ 2018 թ.</vt:lpstr>
      <vt:lpstr>Շվեդական փորձ 2018 թ.</vt:lpstr>
      <vt:lpstr> Օրենքների կատարման ընթացքի նկատմամբ  մշտադիտարկում                                                                                    առաջարկ </vt:lpstr>
      <vt:lpstr> Օրենքների կատարման ընթացքի նկատմամբ մշտադիտարկման ամփոփում                                                                                               առաջարկ </vt:lpstr>
      <vt:lpstr> Մշտադիտարկման և մշտադիտարկման ամփոփման տեղը օրենքների բարելավման փուլերում        առաջարկ </vt:lpstr>
      <vt:lpstr>  Օրենքների կատարման ընթացքի նկատմամբ վերահսկողություն - օրենսդրության բարելավում                                                                        առաջարկ </vt:lpstr>
      <vt:lpstr>Ակնկալվող արդյունքներ</vt:lpstr>
      <vt:lpstr>Ենթաօրենսդրական ակտերի կատարման ընթացքի նկատմամբ վերահսկողություն</vt:lpstr>
      <vt:lpstr>ՇՆՈՐՀԱԿԱԼՈՒԹՅՈՒՆ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Gagik Minasyan</dc:creator>
  <cp:lastModifiedBy>Svetlana Hovakimyan</cp:lastModifiedBy>
  <cp:revision>53</cp:revision>
  <dcterms:created xsi:type="dcterms:W3CDTF">2006-08-16T00:00:00Z</dcterms:created>
  <dcterms:modified xsi:type="dcterms:W3CDTF">2018-11-05T12:58:18Z</dcterms:modified>
</cp:coreProperties>
</file>