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84" r:id="rId2"/>
    <p:sldId id="285" r:id="rId3"/>
    <p:sldId id="287" r:id="rId4"/>
    <p:sldId id="288" r:id="rId5"/>
    <p:sldId id="302" r:id="rId6"/>
    <p:sldId id="286" r:id="rId7"/>
    <p:sldId id="293" r:id="rId8"/>
    <p:sldId id="299" r:id="rId9"/>
    <p:sldId id="300" r:id="rId10"/>
    <p:sldId id="301" r:id="rId11"/>
    <p:sldId id="283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62C8FE-23AE-4128-A996-E63FCCA0AC5F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60F07B-A5A2-4F5E-880F-79C6831A2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158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1810FA9-7BB3-40DC-89E2-573B1B282DB0}" type="slidenum">
              <a:rPr lang="en-US" altLang="en-US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8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62" y="76200"/>
            <a:ext cx="8415337" cy="152400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hy-AM" dirty="0"/>
              <a:t/>
            </a:r>
            <a:br>
              <a:rPr lang="hy-AM" dirty="0"/>
            </a:br>
            <a:r>
              <a:rPr lang="en-US" sz="2200" b="1" dirty="0" smtClean="0">
                <a:solidFill>
                  <a:srgbClr val="C00000"/>
                </a:solidFill>
              </a:rPr>
              <a:t/>
            </a:r>
            <a:br>
              <a:rPr lang="en-US" sz="2200" b="1" dirty="0" smtClean="0">
                <a:solidFill>
                  <a:srgbClr val="C00000"/>
                </a:solidFill>
              </a:rPr>
            </a:br>
            <a:r>
              <a:rPr lang="en-US" sz="2200" b="1" dirty="0" smtClean="0">
                <a:solidFill>
                  <a:srgbClr val="C00000"/>
                </a:solidFill>
              </a:rPr>
              <a:t/>
            </a:r>
            <a:br>
              <a:rPr lang="en-US" sz="2200" b="1" dirty="0" smtClean="0">
                <a:solidFill>
                  <a:srgbClr val="C00000"/>
                </a:solidFill>
              </a:rPr>
            </a:br>
            <a:r>
              <a:rPr lang="hy-AM" sz="3600" b="1" dirty="0" smtClean="0">
                <a:solidFill>
                  <a:srgbClr val="FF0000"/>
                </a:solidFill>
              </a:rPr>
              <a:t>Խորհրդարանի </a:t>
            </a:r>
            <a:r>
              <a:rPr lang="hy-AM" sz="3600" b="1" dirty="0">
                <a:solidFill>
                  <a:srgbClr val="FF0000"/>
                </a:solidFill>
              </a:rPr>
              <a:t>Երրորդ </a:t>
            </a:r>
            <a:r>
              <a:rPr lang="hy-AM" sz="3600" b="1" dirty="0" smtClean="0">
                <a:solidFill>
                  <a:srgbClr val="FF0000"/>
                </a:solidFill>
              </a:rPr>
              <a:t>Առաքելությունը</a:t>
            </a: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2400" b="1" dirty="0" smtClean="0">
                <a:solidFill>
                  <a:srgbClr val="FF0000"/>
                </a:solidFill>
              </a:rPr>
              <a:t/>
            </a:r>
            <a:br>
              <a:rPr lang="en-US" sz="2400" b="1" dirty="0" smtClean="0">
                <a:solidFill>
                  <a:srgbClr val="FF0000"/>
                </a:solidFill>
              </a:rPr>
            </a:br>
            <a:r>
              <a:rPr lang="en-US" sz="2200" b="1" dirty="0" err="1" smtClean="0">
                <a:solidFill>
                  <a:srgbClr val="C00000"/>
                </a:solidFill>
              </a:rPr>
              <a:t>Հանրային</a:t>
            </a:r>
            <a:r>
              <a:rPr lang="en-US" sz="2200" b="1" dirty="0" smtClean="0">
                <a:solidFill>
                  <a:srgbClr val="C00000"/>
                </a:solidFill>
              </a:rPr>
              <a:t> </a:t>
            </a:r>
            <a:r>
              <a:rPr lang="en-US" sz="2200" b="1" dirty="0" err="1" smtClean="0">
                <a:solidFill>
                  <a:srgbClr val="C00000"/>
                </a:solidFill>
              </a:rPr>
              <a:t>ֆինանսների</a:t>
            </a:r>
            <a:r>
              <a:rPr lang="en-US" sz="2200" b="1" dirty="0" smtClean="0">
                <a:solidFill>
                  <a:srgbClr val="C00000"/>
                </a:solidFill>
              </a:rPr>
              <a:t> </a:t>
            </a:r>
            <a:r>
              <a:rPr lang="en-US" sz="2200" b="1" dirty="0" err="1" smtClean="0">
                <a:solidFill>
                  <a:srgbClr val="C00000"/>
                </a:solidFill>
              </a:rPr>
              <a:t>կառավարման</a:t>
            </a:r>
            <a:r>
              <a:rPr lang="en-US" sz="2200" b="1" dirty="0" smtClean="0">
                <a:solidFill>
                  <a:srgbClr val="C00000"/>
                </a:solidFill>
              </a:rPr>
              <a:t> </a:t>
            </a:r>
            <a:r>
              <a:rPr lang="en-US" sz="2200" b="1" dirty="0" err="1" smtClean="0">
                <a:solidFill>
                  <a:srgbClr val="C00000"/>
                </a:solidFill>
              </a:rPr>
              <a:t>արդյունավետությունը</a:t>
            </a:r>
            <a:r>
              <a:rPr lang="en-US" sz="2200" b="1" dirty="0" smtClean="0">
                <a:solidFill>
                  <a:srgbClr val="C00000"/>
                </a:solidFill>
              </a:rPr>
              <a:t>՝ </a:t>
            </a:r>
            <a:r>
              <a:rPr lang="en-US" sz="2200" b="1" dirty="0" err="1" smtClean="0">
                <a:solidFill>
                  <a:srgbClr val="C00000"/>
                </a:solidFill>
              </a:rPr>
              <a:t>խորհրդարանի</a:t>
            </a:r>
            <a:r>
              <a:rPr lang="en-US" sz="2200" b="1" dirty="0" smtClean="0">
                <a:solidFill>
                  <a:srgbClr val="C00000"/>
                </a:solidFill>
              </a:rPr>
              <a:t> </a:t>
            </a:r>
            <a:r>
              <a:rPr lang="en-US" sz="2200" b="1" dirty="0" err="1" smtClean="0">
                <a:solidFill>
                  <a:srgbClr val="C00000"/>
                </a:solidFill>
              </a:rPr>
              <a:t>երրորդ</a:t>
            </a:r>
            <a:r>
              <a:rPr lang="en-US" sz="2200" b="1" dirty="0" smtClean="0">
                <a:solidFill>
                  <a:srgbClr val="C00000"/>
                </a:solidFill>
              </a:rPr>
              <a:t> </a:t>
            </a:r>
            <a:r>
              <a:rPr lang="en-US" sz="2200" b="1" dirty="0" err="1" smtClean="0">
                <a:solidFill>
                  <a:srgbClr val="C00000"/>
                </a:solidFill>
              </a:rPr>
              <a:t>առաքելության</a:t>
            </a:r>
            <a:r>
              <a:rPr lang="en-US" sz="2200" b="1" dirty="0" smtClean="0">
                <a:solidFill>
                  <a:srgbClr val="C00000"/>
                </a:solidFill>
              </a:rPr>
              <a:t> </a:t>
            </a:r>
            <a:r>
              <a:rPr lang="en-US" sz="2200" b="1" dirty="0" err="1" smtClean="0">
                <a:solidFill>
                  <a:srgbClr val="C00000"/>
                </a:solidFill>
              </a:rPr>
              <a:t>թիրախ</a:t>
            </a:r>
            <a:r>
              <a:rPr lang="hy-AM" sz="2200" b="1" dirty="0">
                <a:solidFill>
                  <a:srgbClr val="C00000"/>
                </a:solidFill>
              </a:rPr>
              <a:t/>
            </a:r>
            <a:br>
              <a:rPr lang="hy-AM" sz="2200" b="1" dirty="0">
                <a:solidFill>
                  <a:srgbClr val="C00000"/>
                </a:solidFill>
              </a:rPr>
            </a:br>
            <a:r>
              <a:rPr lang="hy-AM" dirty="0"/>
              <a:t/>
            </a:r>
            <a:br>
              <a:rPr lang="hy-AM" dirty="0"/>
            </a:br>
            <a:endParaRPr lang="en-US" dirty="0"/>
          </a:p>
        </p:txBody>
      </p:sp>
      <p:pic>
        <p:nvPicPr>
          <p:cNvPr id="2051" name="Picture 2" descr="C:\Users\margar_hov\Desktop\GIZ cover-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7044" y="3796612"/>
            <a:ext cx="8208962" cy="2192337"/>
          </a:xfrm>
        </p:spPr>
      </p:pic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08" y="1676400"/>
            <a:ext cx="43053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2" descr="C:\Users\margar_hov\Desktop\Tsakhadzor 2015_PFM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608" y="1676400"/>
            <a:ext cx="3903662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Subtitle 2"/>
          <p:cNvSpPr txBox="1">
            <a:spLocks/>
          </p:cNvSpPr>
          <p:nvPr/>
        </p:nvSpPr>
        <p:spPr bwMode="auto">
          <a:xfrm>
            <a:off x="1381125" y="5722938"/>
            <a:ext cx="6400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endParaRPr lang="ru-RU" altLang="en-US" sz="16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2055" name="Rectangle 2"/>
          <p:cNvSpPr>
            <a:spLocks noChangeArrowheads="1"/>
          </p:cNvSpPr>
          <p:nvPr/>
        </p:nvSpPr>
        <p:spPr bwMode="auto">
          <a:xfrm>
            <a:off x="500063" y="5519738"/>
            <a:ext cx="8208962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en-US" altLang="en-US" sz="1400" b="1" dirty="0" smtClean="0">
              <a:latin typeface="Calibri" pitchFamily="34" charset="0"/>
            </a:endParaRPr>
          </a:p>
          <a:p>
            <a:pPr algn="ctr" eaLnBrk="1" hangingPunct="1"/>
            <a:endParaRPr lang="en-US" altLang="en-US" sz="1400" b="1" dirty="0">
              <a:latin typeface="Calibri" pitchFamily="34" charset="0"/>
            </a:endParaRPr>
          </a:p>
          <a:p>
            <a:pPr algn="ctr" eaLnBrk="1" hangingPunct="1"/>
            <a:r>
              <a:rPr lang="hy-AM" altLang="en-US" sz="1400" b="1" dirty="0" smtClean="0">
                <a:latin typeface="Calibri" pitchFamily="34" charset="0"/>
              </a:rPr>
              <a:t>Գագիկ </a:t>
            </a:r>
            <a:r>
              <a:rPr lang="hy-AM" altLang="en-US" sz="1400" b="1" dirty="0">
                <a:latin typeface="Calibri" pitchFamily="34" charset="0"/>
              </a:rPr>
              <a:t>Մինասյան</a:t>
            </a:r>
          </a:p>
          <a:p>
            <a:pPr algn="ctr" eaLnBrk="1" hangingPunct="1"/>
            <a:r>
              <a:rPr lang="hy-AM" altLang="en-US" sz="1200" dirty="0">
                <a:latin typeface="Calibri" pitchFamily="34" charset="0"/>
              </a:rPr>
              <a:t>ՀՀ ԱԺ ֆինանսավարկային և բյուջետային հարցերի </a:t>
            </a:r>
          </a:p>
          <a:p>
            <a:pPr algn="ctr" eaLnBrk="1" hangingPunct="1"/>
            <a:r>
              <a:rPr lang="hy-AM" altLang="en-US" sz="1200" dirty="0">
                <a:latin typeface="Calibri" pitchFamily="34" charset="0"/>
              </a:rPr>
              <a:t>մշտական հանձնաժողովի նախագահ</a:t>
            </a:r>
          </a:p>
          <a:p>
            <a:pPr algn="ctr" eaLnBrk="1" hangingPunct="1"/>
            <a:r>
              <a:rPr lang="hy-AM" altLang="en-US" sz="1200" dirty="0" smtClean="0">
                <a:latin typeface="Calibri" pitchFamily="34" charset="0"/>
              </a:rPr>
              <a:t>2</a:t>
            </a:r>
            <a:r>
              <a:rPr lang="en-US" altLang="en-US" sz="1200" dirty="0">
                <a:latin typeface="Calibri" pitchFamily="34" charset="0"/>
              </a:rPr>
              <a:t>0</a:t>
            </a:r>
            <a:r>
              <a:rPr lang="hy-AM" altLang="en-US" sz="1200" dirty="0" smtClean="0">
                <a:latin typeface="Calibri" pitchFamily="34" charset="0"/>
              </a:rPr>
              <a:t>1</a:t>
            </a:r>
            <a:r>
              <a:rPr lang="en-US" altLang="en-US" sz="1200" dirty="0" smtClean="0">
                <a:latin typeface="Calibri" pitchFamily="34" charset="0"/>
              </a:rPr>
              <a:t>8</a:t>
            </a:r>
            <a:r>
              <a:rPr lang="hy-AM" altLang="en-US" sz="1200" dirty="0" smtClean="0">
                <a:latin typeface="Calibri" pitchFamily="34" charset="0"/>
              </a:rPr>
              <a:t>թ.</a:t>
            </a:r>
            <a:r>
              <a:rPr lang="en-US" altLang="en-US" sz="1200" dirty="0" smtClean="0">
                <a:latin typeface="Calibri" pitchFamily="34" charset="0"/>
              </a:rPr>
              <a:t> </a:t>
            </a:r>
            <a:r>
              <a:rPr lang="en-US" altLang="en-US" sz="1200" dirty="0" err="1" smtClean="0">
                <a:latin typeface="Calibri" pitchFamily="34" charset="0"/>
              </a:rPr>
              <a:t>Հոկտեմբեր</a:t>
            </a:r>
            <a:r>
              <a:rPr lang="hy-AM" altLang="en-US" sz="1200" dirty="0" smtClean="0">
                <a:latin typeface="Calibri" pitchFamily="34" charset="0"/>
              </a:rPr>
              <a:t> </a:t>
            </a:r>
            <a:endParaRPr lang="hy-AM" altLang="en-US" sz="12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69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/>
          </p:nvPr>
        </p:nvSpPr>
        <p:spPr>
          <a:xfrm>
            <a:off x="50800" y="0"/>
            <a:ext cx="8982075" cy="838200"/>
          </a:xfrm>
        </p:spPr>
        <p:txBody>
          <a:bodyPr>
            <a:normAutofit fontScale="90000"/>
          </a:bodyPr>
          <a:lstStyle/>
          <a:p>
            <a:pPr algn="just" eaLnBrk="1" hangingPunct="1"/>
            <a:r>
              <a:rPr lang="en-US" altLang="en-US" sz="2800" smtClean="0"/>
              <a:t/>
            </a:r>
            <a:br>
              <a:rPr lang="en-US" altLang="en-US" sz="2800" smtClean="0"/>
            </a:br>
            <a:r>
              <a:rPr lang="hy-AM" altLang="en-US" sz="2400" smtClean="0">
                <a:solidFill>
                  <a:srgbClr val="C00000"/>
                </a:solidFill>
              </a:rPr>
              <a:t/>
            </a:r>
            <a:br>
              <a:rPr lang="hy-AM" altLang="en-US" sz="2400" smtClean="0">
                <a:solidFill>
                  <a:srgbClr val="C00000"/>
                </a:solidFill>
              </a:rPr>
            </a:br>
            <a:r>
              <a:rPr lang="en-US" altLang="en-US" sz="2400" smtClean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7171" name="Subtitle 2"/>
          <p:cNvSpPr>
            <a:spLocks noGrp="1"/>
          </p:cNvSpPr>
          <p:nvPr>
            <p:ph type="subTitle" idx="1"/>
          </p:nvPr>
        </p:nvSpPr>
        <p:spPr>
          <a:xfrm>
            <a:off x="296863" y="304800"/>
            <a:ext cx="8466137" cy="1371600"/>
          </a:xfrm>
        </p:spPr>
        <p:txBody>
          <a:bodyPr>
            <a:noAutofit/>
          </a:bodyPr>
          <a:lstStyle/>
          <a:p>
            <a:r>
              <a:rPr lang="en-US" altLang="en-US" dirty="0" err="1">
                <a:solidFill>
                  <a:srgbClr val="FF0000"/>
                </a:solidFill>
              </a:rPr>
              <a:t>Ազգային</a:t>
            </a:r>
            <a:r>
              <a:rPr lang="en-US" altLang="en-US" dirty="0">
                <a:solidFill>
                  <a:srgbClr val="FF0000"/>
                </a:solidFill>
              </a:rPr>
              <a:t> </a:t>
            </a:r>
            <a:r>
              <a:rPr lang="en-US" altLang="en-US" dirty="0" err="1">
                <a:solidFill>
                  <a:srgbClr val="FF0000"/>
                </a:solidFill>
              </a:rPr>
              <a:t>ժողովը</a:t>
            </a:r>
            <a:r>
              <a:rPr lang="en-US" altLang="en-US" dirty="0">
                <a:solidFill>
                  <a:srgbClr val="FF0000"/>
                </a:solidFill>
              </a:rPr>
              <a:t> </a:t>
            </a:r>
            <a:r>
              <a:rPr lang="en-US" altLang="en-US" dirty="0" err="1">
                <a:solidFill>
                  <a:srgbClr val="FF0000"/>
                </a:solidFill>
              </a:rPr>
              <a:t>Ծրագրային</a:t>
            </a:r>
            <a:r>
              <a:rPr lang="en-US" altLang="en-US" dirty="0">
                <a:solidFill>
                  <a:srgbClr val="FF0000"/>
                </a:solidFill>
              </a:rPr>
              <a:t> </a:t>
            </a:r>
            <a:r>
              <a:rPr lang="en-US" altLang="en-US" dirty="0" err="1">
                <a:solidFill>
                  <a:srgbClr val="FF0000"/>
                </a:solidFill>
              </a:rPr>
              <a:t>բյուջետավորման</a:t>
            </a:r>
            <a:r>
              <a:rPr lang="en-US" altLang="en-US" dirty="0">
                <a:solidFill>
                  <a:srgbClr val="FF0000"/>
                </a:solidFill>
              </a:rPr>
              <a:t> </a:t>
            </a:r>
            <a:r>
              <a:rPr lang="en-US" altLang="en-US" dirty="0" err="1">
                <a:solidFill>
                  <a:srgbClr val="FF0000"/>
                </a:solidFill>
              </a:rPr>
              <a:t>ներդրման</a:t>
            </a:r>
            <a:r>
              <a:rPr lang="en-US" altLang="en-US" dirty="0">
                <a:solidFill>
                  <a:srgbClr val="FF0000"/>
                </a:solidFill>
              </a:rPr>
              <a:t> </a:t>
            </a:r>
            <a:r>
              <a:rPr lang="en-US" altLang="en-US" dirty="0" err="1">
                <a:solidFill>
                  <a:srgbClr val="FF0000"/>
                </a:solidFill>
              </a:rPr>
              <a:t>պահանջատեր</a:t>
            </a:r>
            <a:r>
              <a:rPr lang="en-US" altLang="en-US" dirty="0">
                <a:solidFill>
                  <a:srgbClr val="FF0000"/>
                </a:solidFill>
              </a:rPr>
              <a:t> </a:t>
            </a:r>
            <a:r>
              <a:rPr lang="en-US" altLang="en-US" dirty="0" err="1">
                <a:solidFill>
                  <a:srgbClr val="FF0000"/>
                </a:solidFill>
              </a:rPr>
              <a:t>ու</a:t>
            </a:r>
            <a:r>
              <a:rPr lang="en-US" altLang="en-US" dirty="0">
                <a:solidFill>
                  <a:srgbClr val="FF0000"/>
                </a:solidFill>
              </a:rPr>
              <a:t> </a:t>
            </a:r>
            <a:r>
              <a:rPr lang="en-US" altLang="en-US" dirty="0" err="1">
                <a:solidFill>
                  <a:srgbClr val="FF0000"/>
                </a:solidFill>
              </a:rPr>
              <a:t>գործընկեր</a:t>
            </a:r>
            <a:endParaRPr lang="en-US" alt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\\Ntam01\pfm 2014 - 2016\P - Fotogalerie\2 - CPD Nationalversammlung 15 Mai 2014\ph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25" y="2474913"/>
            <a:ext cx="2433638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\\Ntam01\pfm 2014 - 2016\P - Fotogalerie\11 - CPCD Workshops October 6-10 National Assembly\DSC045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476750"/>
            <a:ext cx="2490788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567113"/>
            <a:ext cx="1477963" cy="199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538" y="4141788"/>
            <a:ext cx="1477962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2" descr="C:\Users\margar_hov\Desktop\12003990_1497437857235959_3997358759206632963_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8" y="2246313"/>
            <a:ext cx="1344612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TextBox 1"/>
          <p:cNvSpPr txBox="1">
            <a:spLocks noChangeArrowheads="1"/>
          </p:cNvSpPr>
          <p:nvPr/>
        </p:nvSpPr>
        <p:spPr bwMode="auto">
          <a:xfrm>
            <a:off x="6376988" y="6334125"/>
            <a:ext cx="2309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2014-2015թթ.</a:t>
            </a:r>
          </a:p>
        </p:txBody>
      </p:sp>
    </p:spTree>
    <p:extLst>
      <p:ext uri="{BB962C8B-B14F-4D97-AF65-F5344CB8AC3E}">
        <p14:creationId xmlns:p14="http://schemas.microsoft.com/office/powerpoint/2010/main" val="134159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1905000"/>
            <a:ext cx="8229600" cy="2057400"/>
          </a:xfrm>
        </p:spPr>
        <p:txBody>
          <a:bodyPr/>
          <a:lstStyle/>
          <a:p>
            <a:pPr eaLnBrk="1" hangingPunct="1"/>
            <a:r>
              <a:rPr lang="en-US" altLang="en-US" b="1" smtClean="0">
                <a:solidFill>
                  <a:srgbClr val="FF0000"/>
                </a:solidFill>
              </a:rPr>
              <a:t>ՇՆՈՐՀԱԿԱԼՈՒԹՅՈՒՆ</a:t>
            </a:r>
          </a:p>
        </p:txBody>
      </p:sp>
    </p:spTree>
    <p:extLst>
      <p:ext uri="{BB962C8B-B14F-4D97-AF65-F5344CB8AC3E}">
        <p14:creationId xmlns:p14="http://schemas.microsoft.com/office/powerpoint/2010/main" val="324436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4000" smtClean="0">
                <a:solidFill>
                  <a:srgbClr val="FF0000"/>
                </a:solidFill>
              </a:rPr>
              <a:t>Խորհրդարանների առաքելությունները</a:t>
            </a:r>
            <a:endParaRPr lang="ru-RU" altLang="en-US" sz="4000" smtClean="0">
              <a:solidFill>
                <a:srgbClr val="FF0000"/>
              </a:solidFill>
            </a:endParaRPr>
          </a:p>
        </p:txBody>
      </p:sp>
      <p:sp>
        <p:nvSpPr>
          <p:cNvPr id="3075" name="Объект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hy-AM" altLang="en-US" sz="2400" smtClean="0">
                <a:solidFill>
                  <a:srgbClr val="FF0000"/>
                </a:solidFill>
              </a:rPr>
              <a:t>Ներկայացուցչական</a:t>
            </a:r>
            <a:r>
              <a:rPr lang="en-US" altLang="en-US" sz="2400" smtClean="0">
                <a:solidFill>
                  <a:srgbClr val="FF0000"/>
                </a:solidFill>
              </a:rPr>
              <a:t>  գործառույթ</a:t>
            </a:r>
            <a:endParaRPr lang="hy-AM" altLang="en-US" sz="2400" smtClean="0">
              <a:solidFill>
                <a:srgbClr val="FF0000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en-US" altLang="en-US" sz="1800" smtClean="0"/>
              <a:t>       </a:t>
            </a:r>
            <a:r>
              <a:rPr lang="hy-AM" altLang="en-US" sz="1800" smtClean="0"/>
              <a:t>Պետական ինստիտուտների համակարգում խորհրդարանը համաժողովրդական ներկայացուցչության միակ մարմինն է:</a:t>
            </a:r>
          </a:p>
          <a:p>
            <a:pPr eaLnBrk="1" hangingPunct="1">
              <a:buFont typeface="Arial" charset="0"/>
              <a:buNone/>
            </a:pPr>
            <a:r>
              <a:rPr lang="en-US" altLang="en-US" sz="1800" smtClean="0"/>
              <a:t>       </a:t>
            </a:r>
            <a:r>
              <a:rPr lang="hy-AM" altLang="en-US" sz="1800" smtClean="0"/>
              <a:t>Ներկայացուցչական գործառույթն արտահայտում է ժողովրդի կամքը, որը պետական իշխանության հիմքն է: </a:t>
            </a:r>
          </a:p>
          <a:p>
            <a:pPr eaLnBrk="1" hangingPunct="1">
              <a:lnSpc>
                <a:spcPct val="80000"/>
              </a:lnSpc>
            </a:pPr>
            <a:r>
              <a:rPr lang="hy-AM" altLang="en-US" sz="2400" smtClean="0">
                <a:solidFill>
                  <a:srgbClr val="FF0000"/>
                </a:solidFill>
              </a:rPr>
              <a:t>Օրենսդրական</a:t>
            </a:r>
            <a:r>
              <a:rPr lang="en-US" altLang="en-US" sz="2400" smtClean="0">
                <a:solidFill>
                  <a:srgbClr val="FF0000"/>
                </a:solidFill>
              </a:rPr>
              <a:t>  գործառույթ</a:t>
            </a:r>
            <a:endParaRPr lang="hy-AM" altLang="en-US" sz="2400" smtClean="0">
              <a:solidFill>
                <a:srgbClr val="FF0000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en-US" altLang="en-US" sz="1800" smtClean="0"/>
              <a:t>       </a:t>
            </a:r>
            <a:r>
              <a:rPr lang="hy-AM" altLang="en-US" sz="1800" smtClean="0"/>
              <a:t>Օրենքների ստեղծումը, բովանդակության և նշանակության առումով, խորհրդարանի առավել կարևոր գործառույթն է</a:t>
            </a:r>
            <a:r>
              <a:rPr lang="en-US" altLang="en-US" sz="1800" smtClean="0"/>
              <a:t>:</a:t>
            </a:r>
            <a:endParaRPr lang="hy-AM" altLang="en-US" sz="1800" smtClean="0"/>
          </a:p>
          <a:p>
            <a:pPr eaLnBrk="1" hangingPunct="1">
              <a:buFont typeface="Arial" charset="0"/>
              <a:buNone/>
            </a:pPr>
            <a:r>
              <a:rPr lang="en-US" altLang="en-US" sz="1800" smtClean="0"/>
              <a:t>       </a:t>
            </a:r>
            <a:r>
              <a:rPr lang="hy-AM" altLang="en-US" sz="1800" smtClean="0"/>
              <a:t>Օրենքներով ձևա</a:t>
            </a:r>
            <a:r>
              <a:rPr lang="en-US" altLang="en-US" sz="1800" smtClean="0"/>
              <a:t>վ</a:t>
            </a:r>
            <a:r>
              <a:rPr lang="hy-AM" altLang="en-US" sz="1800" smtClean="0"/>
              <a:t>որում է պետության իրավական համակարգը և </a:t>
            </a:r>
          </a:p>
          <a:p>
            <a:pPr eaLnBrk="1" hangingPunct="1">
              <a:buFont typeface="Arial" charset="0"/>
              <a:buNone/>
            </a:pPr>
            <a:r>
              <a:rPr lang="en-US" altLang="en-US" sz="1800" smtClean="0"/>
              <a:t>       ա</a:t>
            </a:r>
            <a:r>
              <a:rPr lang="hy-AM" altLang="en-US" sz="1800" smtClean="0"/>
              <a:t>պահովում է հասարակության մեջ ծագող բոլոր</a:t>
            </a:r>
            <a:r>
              <a:rPr lang="en-US" altLang="en-US" sz="1800" smtClean="0"/>
              <a:t> </a:t>
            </a:r>
            <a:r>
              <a:rPr lang="hy-AM" altLang="en-US" sz="1800" smtClean="0"/>
              <a:t>հարաբերությունների իրավական կարգավորումը:</a:t>
            </a:r>
          </a:p>
          <a:p>
            <a:pPr eaLnBrk="1" hangingPunct="1">
              <a:lnSpc>
                <a:spcPct val="80000"/>
              </a:lnSpc>
            </a:pPr>
            <a:r>
              <a:rPr lang="hy-AM" altLang="en-US" sz="2400" smtClean="0">
                <a:solidFill>
                  <a:srgbClr val="FF0000"/>
                </a:solidFill>
              </a:rPr>
              <a:t>Վերահսկողական</a:t>
            </a:r>
            <a:r>
              <a:rPr lang="en-US" altLang="en-US" sz="2400" smtClean="0">
                <a:solidFill>
                  <a:srgbClr val="FF0000"/>
                </a:solidFill>
              </a:rPr>
              <a:t>  գործառույթ</a:t>
            </a:r>
            <a:endParaRPr lang="hy-AM" altLang="en-US" sz="2400" smtClean="0">
              <a:solidFill>
                <a:srgbClr val="FF0000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en-US" altLang="en-US" sz="1800" smtClean="0"/>
              <a:t>       </a:t>
            </a:r>
            <a:r>
              <a:rPr lang="hy-AM" altLang="en-US" sz="1800" smtClean="0"/>
              <a:t>Ժողովրդավարական երկրներում Խորհրդարանին է պատկանում   իշխանական լիազորություններ ստացած բոլոր մարմինների վերահսկման իրավունքը:</a:t>
            </a:r>
          </a:p>
        </p:txBody>
      </p:sp>
    </p:spTree>
    <p:extLst>
      <p:ext uri="{BB962C8B-B14F-4D97-AF65-F5344CB8AC3E}">
        <p14:creationId xmlns:p14="http://schemas.microsoft.com/office/powerpoint/2010/main" val="208952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hy-AM" smtClean="0">
                <a:solidFill>
                  <a:schemeClr val="bg1"/>
                </a:solidFill>
              </a:rPr>
              <a:t>Յուրգեն Շաց</a:t>
            </a:r>
            <a:endParaRPr lang="en-US"/>
          </a:p>
        </p:txBody>
      </p:sp>
      <p:sp>
        <p:nvSpPr>
          <p:cNvPr id="5123" name="Titel 13"/>
          <p:cNvSpPr txBox="1">
            <a:spLocks/>
          </p:cNvSpPr>
          <p:nvPr/>
        </p:nvSpPr>
        <p:spPr bwMode="auto">
          <a:xfrm>
            <a:off x="228600" y="115888"/>
            <a:ext cx="883920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en-US" sz="3200">
                <a:solidFill>
                  <a:srgbClr val="FF0000"/>
                </a:solidFill>
                <a:latin typeface="Calibri" pitchFamily="34" charset="0"/>
              </a:rPr>
              <a:t>Խորհրդարանական</a:t>
            </a:r>
            <a:endParaRPr lang="en-US" altLang="en-US" sz="3200">
              <a:solidFill>
                <a:srgbClr val="FF0000"/>
              </a:solidFill>
              <a:latin typeface="Calibri" pitchFamily="34" charset="0"/>
            </a:endParaRPr>
          </a:p>
          <a:p>
            <a:pPr algn="ctr" eaLnBrk="1" hangingPunct="1"/>
            <a:r>
              <a:rPr lang="ru-RU" altLang="en-US" sz="3200">
                <a:solidFill>
                  <a:srgbClr val="FF0000"/>
                </a:solidFill>
                <a:latin typeface="Calibri" pitchFamily="34" charset="0"/>
              </a:rPr>
              <a:t>վերահսկողություն.</a:t>
            </a:r>
            <a:r>
              <a:rPr lang="en-US" altLang="en-US" sz="3200">
                <a:solidFill>
                  <a:srgbClr val="FF0000"/>
                </a:solidFill>
                <a:latin typeface="Calibri" pitchFamily="34" charset="0"/>
              </a:rPr>
              <a:t> </a:t>
            </a:r>
            <a:endParaRPr lang="ru-RU" altLang="en-US" sz="3200">
              <a:solidFill>
                <a:srgbClr val="FF0000"/>
              </a:solidFill>
              <a:latin typeface="Calibri" pitchFamily="34" charset="0"/>
            </a:endParaRPr>
          </a:p>
          <a:p>
            <a:pPr eaLnBrk="1" hangingPunct="1"/>
            <a:endParaRPr lang="en-US" altLang="en-US" sz="32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5125" name="Textfeld 6"/>
          <p:cNvSpPr txBox="1">
            <a:spLocks noChangeArrowheads="1"/>
          </p:cNvSpPr>
          <p:nvPr/>
        </p:nvSpPr>
        <p:spPr bwMode="auto">
          <a:xfrm>
            <a:off x="419100" y="1484313"/>
            <a:ext cx="8243888" cy="4939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indent="0" algn="just" eaLnBrk="1" hangingPunct="1">
              <a:spcAft>
                <a:spcPts val="1800"/>
              </a:spcAft>
              <a:defRPr/>
            </a:pPr>
            <a:r>
              <a:rPr lang="en-US" sz="2000" dirty="0" smtClean="0">
                <a:latin typeface="Calibri" pitchFamily="34" charset="0"/>
              </a:rPr>
              <a:t>      </a:t>
            </a:r>
            <a:r>
              <a:rPr lang="en-US" sz="2000" dirty="0" err="1" smtClean="0">
                <a:latin typeface="Calibri" pitchFamily="34" charset="0"/>
              </a:rPr>
              <a:t>Խորհրդարանական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վերահսկողությունը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մեխանիզմ</a:t>
            </a:r>
            <a:r>
              <a:rPr lang="en-US" sz="2000" dirty="0" smtClean="0">
                <a:latin typeface="Calibri" pitchFamily="34" charset="0"/>
              </a:rPr>
              <a:t> է, </a:t>
            </a:r>
            <a:r>
              <a:rPr lang="en-US" sz="2000" dirty="0" err="1" smtClean="0">
                <a:latin typeface="Calibri" pitchFamily="34" charset="0"/>
              </a:rPr>
              <a:t>որը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թույլ</a:t>
            </a:r>
            <a:r>
              <a:rPr lang="en-US" sz="2000" dirty="0" smtClean="0">
                <a:latin typeface="Calibri" pitchFamily="34" charset="0"/>
              </a:rPr>
              <a:t> է </a:t>
            </a:r>
            <a:r>
              <a:rPr lang="en-US" sz="2000" dirty="0" err="1" smtClean="0">
                <a:latin typeface="Calibri" pitchFamily="34" charset="0"/>
              </a:rPr>
              <a:t>տալիս</a:t>
            </a:r>
            <a:r>
              <a:rPr lang="en-US" sz="2000" dirty="0" smtClean="0">
                <a:latin typeface="Calibri" pitchFamily="34" charset="0"/>
              </a:rPr>
              <a:t> </a:t>
            </a:r>
          </a:p>
          <a:p>
            <a:pPr algn="just" eaLnBrk="1" hangingPunct="1">
              <a:spcAft>
                <a:spcPts val="1800"/>
              </a:spcAft>
              <a:buFont typeface="Arial" charset="0"/>
              <a:buChar char="•"/>
              <a:defRPr/>
            </a:pP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բացահայտել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գործադիրի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կողմից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իրականացվող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գործունեության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համապատասխանությունը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օրենքներին</a:t>
            </a:r>
            <a:r>
              <a:rPr lang="en-US" sz="2000" dirty="0" smtClean="0">
                <a:latin typeface="Calibri" pitchFamily="34" charset="0"/>
              </a:rPr>
              <a:t> և </a:t>
            </a:r>
            <a:r>
              <a:rPr lang="en-US" sz="2000" dirty="0" err="1" smtClean="0">
                <a:latin typeface="Calibri" pitchFamily="34" charset="0"/>
              </a:rPr>
              <a:t>հաստատված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բյուջեներին</a:t>
            </a:r>
            <a:r>
              <a:rPr lang="en-US" sz="2000" dirty="0" smtClean="0">
                <a:latin typeface="Calibri" pitchFamily="34" charset="0"/>
              </a:rPr>
              <a:t>,</a:t>
            </a:r>
            <a:endParaRPr lang="en-US" sz="2000" dirty="0" smtClean="0">
              <a:solidFill>
                <a:srgbClr val="C80F0E"/>
              </a:solidFill>
              <a:latin typeface="Calibri" pitchFamily="34" charset="0"/>
            </a:endParaRPr>
          </a:p>
          <a:p>
            <a:pPr algn="just" eaLnBrk="1" hangingPunct="1">
              <a:spcAft>
                <a:spcPts val="1800"/>
              </a:spcAft>
              <a:buFont typeface="Arial" charset="0"/>
              <a:buChar char="•"/>
              <a:defRPr/>
            </a:pP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գնահատել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գործադիրի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կողմից</a:t>
            </a:r>
            <a:r>
              <a:rPr lang="en-US" sz="2000" dirty="0" smtClean="0">
                <a:latin typeface="Calibri" pitchFamily="34" charset="0"/>
              </a:rPr>
              <a:t>  </a:t>
            </a:r>
            <a:r>
              <a:rPr lang="en-US" sz="2000" dirty="0" err="1" smtClean="0">
                <a:latin typeface="Calibri" pitchFamily="34" charset="0"/>
              </a:rPr>
              <a:t>իրականացվող</a:t>
            </a:r>
            <a:r>
              <a:rPr lang="en-US" sz="2000" dirty="0" smtClean="0">
                <a:latin typeface="Calibri" pitchFamily="34" charset="0"/>
              </a:rPr>
              <a:t>  </a:t>
            </a:r>
            <a:r>
              <a:rPr lang="en-US" sz="2000" dirty="0" err="1" smtClean="0">
                <a:latin typeface="Calibri" pitchFamily="34" charset="0"/>
              </a:rPr>
              <a:t>գործունեությունը</a:t>
            </a:r>
            <a:r>
              <a:rPr lang="en-US" sz="2000" dirty="0" smtClean="0">
                <a:latin typeface="Calibri" pitchFamily="34" charset="0"/>
              </a:rPr>
              <a:t>,  </a:t>
            </a:r>
          </a:p>
          <a:p>
            <a:pPr algn="just" eaLnBrk="1" hangingPunct="1">
              <a:spcAft>
                <a:spcPts val="1800"/>
              </a:spcAft>
              <a:buFont typeface="Arial" charset="0"/>
              <a:buChar char="•"/>
              <a:defRPr/>
            </a:pPr>
            <a:r>
              <a:rPr lang="en-US" sz="2000" dirty="0" err="1" smtClean="0">
                <a:latin typeface="Calibri" pitchFamily="34" charset="0"/>
              </a:rPr>
              <a:t>ապահովել</a:t>
            </a:r>
            <a:r>
              <a:rPr lang="en-US" sz="2000" dirty="0" smtClean="0">
                <a:latin typeface="Calibri" pitchFamily="34" charset="0"/>
              </a:rPr>
              <a:t>, </a:t>
            </a:r>
            <a:r>
              <a:rPr lang="en-US" sz="2000" dirty="0" err="1" smtClean="0">
                <a:latin typeface="Calibri" pitchFamily="34" charset="0"/>
              </a:rPr>
              <a:t>որ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գործադիր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իշխանությունը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հաշվետու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լինի</a:t>
            </a:r>
            <a:r>
              <a:rPr lang="en-US" sz="2000" dirty="0" smtClean="0">
                <a:latin typeface="Calibri" pitchFamily="34" charset="0"/>
              </a:rPr>
              <a:t>  </a:t>
            </a:r>
            <a:r>
              <a:rPr lang="en-US" sz="2000" dirty="0" err="1" smtClean="0">
                <a:latin typeface="Calibri" pitchFamily="34" charset="0"/>
              </a:rPr>
              <a:t>իր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գործունեության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համար</a:t>
            </a:r>
            <a:r>
              <a:rPr lang="en-US" sz="2000" dirty="0" smtClean="0">
                <a:latin typeface="Calibri" pitchFamily="34" charset="0"/>
              </a:rPr>
              <a:t>,</a:t>
            </a:r>
          </a:p>
          <a:p>
            <a:pPr algn="just" eaLnBrk="1" hangingPunct="1">
              <a:spcAft>
                <a:spcPts val="1800"/>
              </a:spcAft>
              <a:buFont typeface="Arial" charset="0"/>
              <a:buChar char="•"/>
              <a:defRPr/>
            </a:pPr>
            <a:r>
              <a:rPr lang="en-US" sz="2000" dirty="0" err="1" smtClean="0">
                <a:latin typeface="Calibri" pitchFamily="34" charset="0"/>
              </a:rPr>
              <a:t>ապահովել</a:t>
            </a:r>
            <a:r>
              <a:rPr lang="en-US" sz="2000" dirty="0" smtClean="0">
                <a:latin typeface="Calibri" pitchFamily="34" charset="0"/>
              </a:rPr>
              <a:t>  </a:t>
            </a:r>
            <a:r>
              <a:rPr lang="en-US" sz="2000" dirty="0" err="1" smtClean="0">
                <a:latin typeface="Calibri" pitchFamily="34" charset="0"/>
              </a:rPr>
              <a:t>գրծադիրի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իշխանության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գործունեության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թափանցիկությունը</a:t>
            </a:r>
            <a:r>
              <a:rPr lang="en-US" sz="2000" dirty="0" smtClean="0">
                <a:latin typeface="Calibri" pitchFamily="34" charset="0"/>
              </a:rPr>
              <a:t>,</a:t>
            </a:r>
          </a:p>
          <a:p>
            <a:pPr algn="just" eaLnBrk="1" hangingPunct="1">
              <a:spcAft>
                <a:spcPts val="1800"/>
              </a:spcAft>
              <a:buFont typeface="Arial" charset="0"/>
              <a:buChar char="•"/>
              <a:defRPr/>
            </a:pPr>
            <a:r>
              <a:rPr lang="en-US" sz="2000" dirty="0" err="1" smtClean="0">
                <a:latin typeface="Calibri" pitchFamily="34" charset="0"/>
              </a:rPr>
              <a:t>օրենսդիրին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մասնակից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դարձնել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ընդունված</a:t>
            </a:r>
            <a:r>
              <a:rPr lang="en-US" sz="2000" dirty="0" smtClean="0">
                <a:latin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</a:rPr>
              <a:t>քաղաքականությունների</a:t>
            </a:r>
            <a:r>
              <a:rPr lang="en-US" sz="2000" dirty="0" smtClean="0">
                <a:latin typeface="Calibri" pitchFamily="34" charset="0"/>
              </a:rPr>
              <a:t>  </a:t>
            </a:r>
            <a:r>
              <a:rPr lang="en-US" sz="2000" dirty="0" err="1" smtClean="0">
                <a:latin typeface="Calibri" pitchFamily="34" charset="0"/>
              </a:rPr>
              <a:t>իրականացմանը</a:t>
            </a:r>
            <a:r>
              <a:rPr lang="en-US" sz="2000" dirty="0" smtClean="0">
                <a:latin typeface="Calibri" pitchFamily="34" charset="0"/>
              </a:rPr>
              <a:t>:</a:t>
            </a:r>
            <a:endParaRPr lang="en-US" sz="2000" dirty="0" smtClean="0">
              <a:solidFill>
                <a:srgbClr val="C80F0E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1820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hy-AM" smtClean="0">
                <a:solidFill>
                  <a:schemeClr val="bg1"/>
                </a:solidFill>
              </a:rPr>
              <a:t>Յուրգեն Շաց</a:t>
            </a:r>
            <a:endParaRPr lang="en-US"/>
          </a:p>
        </p:txBody>
      </p:sp>
      <p:sp>
        <p:nvSpPr>
          <p:cNvPr id="6147" name="Titel 13"/>
          <p:cNvSpPr txBox="1">
            <a:spLocks/>
          </p:cNvSpPr>
          <p:nvPr/>
        </p:nvSpPr>
        <p:spPr bwMode="auto">
          <a:xfrm>
            <a:off x="179388" y="188913"/>
            <a:ext cx="8785225" cy="169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en-US" sz="3600">
                <a:solidFill>
                  <a:srgbClr val="FF0000"/>
                </a:solidFill>
                <a:latin typeface="Calibri" pitchFamily="34" charset="0"/>
              </a:rPr>
              <a:t>Խորհրդարանական վերահսկողություն.</a:t>
            </a:r>
            <a:r>
              <a:rPr lang="en-US" altLang="en-US" sz="360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altLang="en-US" sz="3600">
                <a:solidFill>
                  <a:srgbClr val="FF0000"/>
                </a:solidFill>
                <a:latin typeface="Calibri" pitchFamily="34" charset="0"/>
              </a:rPr>
              <a:t>Իրավական դաշտը</a:t>
            </a:r>
            <a:endParaRPr lang="en-US" altLang="en-US" sz="36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148" name="Textfeld 6"/>
          <p:cNvSpPr txBox="1">
            <a:spLocks noChangeArrowheads="1"/>
          </p:cNvSpPr>
          <p:nvPr/>
        </p:nvSpPr>
        <p:spPr bwMode="auto">
          <a:xfrm>
            <a:off x="174625" y="1628775"/>
            <a:ext cx="8783638" cy="461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ts val="1800"/>
              </a:spcAft>
              <a:buFont typeface="Arial" charset="0"/>
              <a:buChar char="•"/>
            </a:pPr>
            <a:r>
              <a:rPr lang="ru-RU" altLang="en-US" sz="2400" dirty="0">
                <a:latin typeface="Calibri" pitchFamily="34" charset="0"/>
              </a:rPr>
              <a:t>Խորհրդարանի վերահսկողական լիազորության իրացման հնարավորությունները կախված են խորհրդարանի կարգավիճակը,  իրավասությունները և անկախությունը սահման</a:t>
            </a:r>
            <a:r>
              <a:rPr lang="en-US" altLang="en-US" sz="2400" dirty="0" err="1">
                <a:latin typeface="Calibri" pitchFamily="34" charset="0"/>
              </a:rPr>
              <a:t>ող</a:t>
            </a:r>
            <a:r>
              <a:rPr lang="en-US" altLang="en-US" sz="2400" dirty="0">
                <a:latin typeface="Calibri" pitchFamily="34" charset="0"/>
              </a:rPr>
              <a:t> </a:t>
            </a:r>
            <a:r>
              <a:rPr lang="ru-RU" altLang="en-US" sz="2400" dirty="0">
                <a:latin typeface="Calibri" pitchFamily="34" charset="0"/>
              </a:rPr>
              <a:t>իրավական դաշտի</a:t>
            </a:r>
            <a:r>
              <a:rPr lang="en-US" altLang="en-US" sz="2400" dirty="0">
                <a:latin typeface="Calibri" pitchFamily="34" charset="0"/>
              </a:rPr>
              <a:t>ց</a:t>
            </a:r>
            <a:r>
              <a:rPr lang="ru-RU" altLang="en-US" sz="2400" dirty="0">
                <a:latin typeface="Calibri" pitchFamily="34" charset="0"/>
              </a:rPr>
              <a:t>:</a:t>
            </a:r>
          </a:p>
          <a:p>
            <a:pPr eaLnBrk="1" hangingPunct="1">
              <a:spcAft>
                <a:spcPts val="1800"/>
              </a:spcAft>
              <a:buFont typeface="Arial" charset="0"/>
              <a:buChar char="•"/>
            </a:pPr>
            <a:r>
              <a:rPr lang="en-US" altLang="en-US" sz="2400" dirty="0" err="1">
                <a:latin typeface="Calibri" pitchFamily="34" charset="0"/>
              </a:rPr>
              <a:t>Խորհրդարանական</a:t>
            </a:r>
            <a:r>
              <a:rPr lang="en-US" altLang="en-US" sz="2400" dirty="0">
                <a:latin typeface="Calibri" pitchFamily="34" charset="0"/>
              </a:rPr>
              <a:t> վ</a:t>
            </a:r>
            <a:r>
              <a:rPr lang="ru-RU" altLang="en-US" sz="2400" dirty="0">
                <a:latin typeface="Calibri" pitchFamily="34" charset="0"/>
              </a:rPr>
              <a:t>երահսկողության կառուցակարգերի համակարգը  նախատեսվ</a:t>
            </a:r>
            <a:r>
              <a:rPr lang="en-US" altLang="en-US" sz="2400" dirty="0" err="1">
                <a:latin typeface="Calibri" pitchFamily="34" charset="0"/>
              </a:rPr>
              <a:t>ում</a:t>
            </a:r>
            <a:r>
              <a:rPr lang="en-US" altLang="en-US" sz="2400" dirty="0">
                <a:latin typeface="Calibri" pitchFamily="34" charset="0"/>
              </a:rPr>
              <a:t> </a:t>
            </a:r>
            <a:r>
              <a:rPr lang="ru-RU" altLang="en-US" sz="2400" dirty="0">
                <a:latin typeface="Calibri" pitchFamily="34" charset="0"/>
              </a:rPr>
              <a:t> է Սահմանադրությամբ </a:t>
            </a:r>
            <a:r>
              <a:rPr lang="en-US" altLang="en-US" sz="2400" dirty="0">
                <a:latin typeface="Calibri" pitchFamily="34" charset="0"/>
              </a:rPr>
              <a:t>, </a:t>
            </a:r>
            <a:r>
              <a:rPr lang="ru-RU" altLang="en-US" sz="2400" dirty="0">
                <a:latin typeface="Calibri" pitchFamily="34" charset="0"/>
              </a:rPr>
              <a:t>խորհրդարանի</a:t>
            </a:r>
            <a:r>
              <a:rPr lang="en-US" altLang="en-US" sz="2400" dirty="0">
                <a:latin typeface="Calibri" pitchFamily="34" charset="0"/>
              </a:rPr>
              <a:t> </a:t>
            </a:r>
            <a:r>
              <a:rPr lang="en-US" altLang="en-US" sz="2400" dirty="0" err="1">
                <a:latin typeface="Calibri" pitchFamily="34" charset="0"/>
              </a:rPr>
              <a:t>կանոնակարգով</a:t>
            </a:r>
            <a:r>
              <a:rPr lang="en-US" altLang="en-US" sz="2400" dirty="0">
                <a:latin typeface="Calibri" pitchFamily="34" charset="0"/>
              </a:rPr>
              <a:t> </a:t>
            </a:r>
            <a:r>
              <a:rPr lang="ru-RU" altLang="en-US" sz="2400" dirty="0">
                <a:latin typeface="Calibri" pitchFamily="34" charset="0"/>
              </a:rPr>
              <a:t>և </a:t>
            </a:r>
            <a:r>
              <a:rPr lang="en-US" altLang="en-US" sz="2400" dirty="0" err="1">
                <a:latin typeface="Calibri" pitchFamily="34" charset="0"/>
              </a:rPr>
              <a:t>իրա</a:t>
            </a:r>
            <a:r>
              <a:rPr lang="ru-RU" altLang="en-US" sz="2400" dirty="0">
                <a:latin typeface="Calibri" pitchFamily="34" charset="0"/>
              </a:rPr>
              <a:t>վական այլ ակտեր</a:t>
            </a:r>
            <a:r>
              <a:rPr lang="en-US" altLang="en-US" sz="2400" dirty="0" err="1" smtClean="0">
                <a:latin typeface="Calibri" pitchFamily="34" charset="0"/>
              </a:rPr>
              <a:t>ով</a:t>
            </a:r>
            <a:r>
              <a:rPr lang="en-US" altLang="en-US" sz="2400" dirty="0" smtClean="0">
                <a:latin typeface="Calibri" pitchFamily="34" charset="0"/>
              </a:rPr>
              <a:t>:</a:t>
            </a:r>
            <a:endParaRPr lang="en-US" altLang="en-US" sz="2400" dirty="0">
              <a:latin typeface="Calibri" pitchFamily="34" charset="0"/>
            </a:endParaRPr>
          </a:p>
          <a:p>
            <a:pPr eaLnBrk="1" hangingPunct="1">
              <a:spcAft>
                <a:spcPts val="1800"/>
              </a:spcAft>
              <a:buFont typeface="Arial" charset="0"/>
              <a:buChar char="•"/>
            </a:pPr>
            <a:r>
              <a:rPr lang="ru-RU" altLang="en-US" sz="2400" dirty="0">
                <a:latin typeface="Calibri" pitchFamily="34" charset="0"/>
              </a:rPr>
              <a:t>Խորհրդարանի գործունեությ</a:t>
            </a:r>
            <a:r>
              <a:rPr lang="en-US" altLang="en-US" sz="2400" dirty="0" err="1">
                <a:latin typeface="Calibri" pitchFamily="34" charset="0"/>
              </a:rPr>
              <a:t>ունը</a:t>
            </a:r>
            <a:r>
              <a:rPr lang="en-US" altLang="en-US" sz="2400" dirty="0">
                <a:latin typeface="Calibri" pitchFamily="34" charset="0"/>
              </a:rPr>
              <a:t> </a:t>
            </a:r>
            <a:r>
              <a:rPr lang="en-US" altLang="en-US" sz="2400" dirty="0" err="1">
                <a:latin typeface="Calibri" pitchFamily="34" charset="0"/>
              </a:rPr>
              <a:t>սահմանող</a:t>
            </a:r>
            <a:r>
              <a:rPr lang="ru-RU" altLang="en-US" sz="2400" dirty="0">
                <a:latin typeface="Calibri" pitchFamily="34" charset="0"/>
              </a:rPr>
              <a:t> իրավական դաշտը պետք է ն</a:t>
            </a:r>
            <a:r>
              <a:rPr lang="en-US" altLang="en-US" sz="2400" dirty="0" err="1">
                <a:latin typeface="Calibri" pitchFamily="34" charset="0"/>
              </a:rPr>
              <a:t>ախատեսի</a:t>
            </a:r>
            <a:r>
              <a:rPr lang="ru-RU" altLang="en-US" sz="2400" dirty="0">
                <a:latin typeface="Calibri" pitchFamily="34" charset="0"/>
              </a:rPr>
              <a:t> </a:t>
            </a:r>
            <a:r>
              <a:rPr lang="en-US" altLang="en-US" sz="2400" dirty="0" err="1">
                <a:latin typeface="Calibri" pitchFamily="34" charset="0"/>
              </a:rPr>
              <a:t>խորհրդարանի</a:t>
            </a:r>
            <a:r>
              <a:rPr lang="en-US" altLang="en-US" sz="2400" dirty="0">
                <a:latin typeface="Calibri" pitchFamily="34" charset="0"/>
              </a:rPr>
              <a:t> </a:t>
            </a:r>
            <a:r>
              <a:rPr lang="ru-RU" altLang="en-US" sz="2400" dirty="0">
                <a:latin typeface="Calibri" pitchFamily="34" charset="0"/>
              </a:rPr>
              <a:t>տեղեկատվություն </a:t>
            </a:r>
            <a:r>
              <a:rPr lang="en-US" altLang="en-US" sz="2400" dirty="0">
                <a:latin typeface="Calibri" pitchFamily="34" charset="0"/>
              </a:rPr>
              <a:t> </a:t>
            </a:r>
            <a:r>
              <a:rPr lang="en-US" altLang="en-US" sz="2400" dirty="0" err="1">
                <a:latin typeface="Calibri" pitchFamily="34" charset="0"/>
              </a:rPr>
              <a:t>անարգել</a:t>
            </a:r>
            <a:r>
              <a:rPr lang="en-US" altLang="en-US" sz="2400" dirty="0">
                <a:latin typeface="Calibri" pitchFamily="34" charset="0"/>
              </a:rPr>
              <a:t>  </a:t>
            </a:r>
            <a:r>
              <a:rPr lang="ru-RU" altLang="en-US" sz="2400" dirty="0">
                <a:latin typeface="Calibri" pitchFamily="34" charset="0"/>
              </a:rPr>
              <a:t>ստանալու իրավունքը:</a:t>
            </a:r>
          </a:p>
        </p:txBody>
      </p:sp>
    </p:spTree>
    <p:extLst>
      <p:ext uri="{BB962C8B-B14F-4D97-AF65-F5344CB8AC3E}">
        <p14:creationId xmlns:p14="http://schemas.microsoft.com/office/powerpoint/2010/main" val="42203211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3716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/>
            </a:r>
            <a:br>
              <a:rPr lang="en-US" sz="2800" b="1" dirty="0" smtClean="0">
                <a:solidFill>
                  <a:srgbClr val="C00000"/>
                </a:solidFill>
              </a:rPr>
            </a:br>
            <a:r>
              <a:rPr lang="en-US" sz="2800" b="1" dirty="0" err="1" smtClean="0">
                <a:solidFill>
                  <a:srgbClr val="C00000"/>
                </a:solidFill>
              </a:rPr>
              <a:t>Հանրային</a:t>
            </a:r>
            <a:r>
              <a:rPr lang="en-US" sz="2800" b="1" dirty="0" smtClean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ֆինանսների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կառավարման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արդյունավետությունը</a:t>
            </a:r>
            <a:r>
              <a:rPr lang="en-US" sz="2800" b="1" dirty="0">
                <a:solidFill>
                  <a:srgbClr val="C00000"/>
                </a:solidFill>
              </a:rPr>
              <a:t>՝ </a:t>
            </a:r>
            <a:r>
              <a:rPr lang="en-US" sz="2800" b="1" dirty="0" err="1">
                <a:solidFill>
                  <a:srgbClr val="C00000"/>
                </a:solidFill>
              </a:rPr>
              <a:t>խորհրդարանի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երրորդ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առաքելության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թիրախ</a:t>
            </a:r>
            <a:r>
              <a:rPr lang="hy-AM" sz="2800" b="1" dirty="0">
                <a:solidFill>
                  <a:srgbClr val="C00000"/>
                </a:solidFill>
              </a:rPr>
              <a:t/>
            </a:r>
            <a:br>
              <a:rPr lang="hy-AM" sz="2800" b="1" dirty="0">
                <a:solidFill>
                  <a:srgbClr val="C00000"/>
                </a:solidFill>
              </a:rPr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72000"/>
          </a:xfrm>
        </p:spPr>
        <p:txBody>
          <a:bodyPr>
            <a:normAutofit fontScale="70000" lnSpcReduction="20000"/>
          </a:bodyPr>
          <a:lstStyle/>
          <a:p>
            <a:r>
              <a:rPr lang="en-US" dirty="0" err="1" smtClean="0"/>
              <a:t>Խորհրդարանների</a:t>
            </a:r>
            <a:r>
              <a:rPr lang="en-US" dirty="0" smtClean="0"/>
              <a:t> </a:t>
            </a:r>
            <a:r>
              <a:rPr lang="en-US" dirty="0" err="1" smtClean="0"/>
              <a:t>վերահսկողական</a:t>
            </a:r>
            <a:r>
              <a:rPr lang="en-US" dirty="0" smtClean="0"/>
              <a:t> </a:t>
            </a:r>
            <a:r>
              <a:rPr lang="en-US" dirty="0" err="1" smtClean="0"/>
              <a:t>գործառույթների</a:t>
            </a:r>
            <a:r>
              <a:rPr lang="en-US" dirty="0" smtClean="0"/>
              <a:t> </a:t>
            </a:r>
            <a:r>
              <a:rPr lang="en-US" dirty="0" err="1" smtClean="0"/>
              <a:t>ուսումնասիրումը</a:t>
            </a:r>
            <a:r>
              <a:rPr lang="en-US" dirty="0" smtClean="0"/>
              <a:t> </a:t>
            </a:r>
            <a:r>
              <a:rPr lang="en-US" dirty="0" err="1" smtClean="0"/>
              <a:t>փաստում</a:t>
            </a:r>
            <a:r>
              <a:rPr lang="en-US" dirty="0" smtClean="0"/>
              <a:t> է, </a:t>
            </a:r>
            <a:r>
              <a:rPr lang="en-US" dirty="0" err="1" smtClean="0"/>
              <a:t>որ</a:t>
            </a:r>
            <a:r>
              <a:rPr lang="en-US" dirty="0" smtClean="0"/>
              <a:t> </a:t>
            </a:r>
            <a:r>
              <a:rPr lang="en-US" dirty="0" err="1" smtClean="0"/>
              <a:t>պետության</a:t>
            </a:r>
            <a:r>
              <a:rPr lang="en-US" dirty="0" smtClean="0"/>
              <a:t> </a:t>
            </a:r>
            <a:r>
              <a:rPr lang="en-US" dirty="0" err="1" smtClean="0"/>
              <a:t>հանրային</a:t>
            </a:r>
            <a:r>
              <a:rPr lang="en-US" dirty="0" smtClean="0"/>
              <a:t> </a:t>
            </a:r>
            <a:r>
              <a:rPr lang="en-US" dirty="0" err="1" smtClean="0"/>
              <a:t>ֆինանսների</a:t>
            </a:r>
            <a:r>
              <a:rPr lang="en-US" dirty="0" smtClean="0"/>
              <a:t> </a:t>
            </a:r>
            <a:r>
              <a:rPr lang="en-US" dirty="0" err="1" smtClean="0"/>
              <a:t>կառավարման</a:t>
            </a:r>
            <a:r>
              <a:rPr lang="en-US" dirty="0" smtClean="0"/>
              <a:t> </a:t>
            </a:r>
            <a:r>
              <a:rPr lang="en-US" dirty="0" err="1" smtClean="0"/>
              <a:t>արդյունավետության</a:t>
            </a:r>
            <a:r>
              <a:rPr lang="en-US" dirty="0" smtClean="0"/>
              <a:t> </a:t>
            </a:r>
            <a:r>
              <a:rPr lang="en-US" dirty="0" err="1" smtClean="0"/>
              <a:t>վերահսկումը</a:t>
            </a:r>
            <a:r>
              <a:rPr lang="en-US" dirty="0" smtClean="0"/>
              <a:t> </a:t>
            </a:r>
            <a:r>
              <a:rPr lang="en-US" dirty="0" err="1"/>
              <a:t>Խորհրդարանների</a:t>
            </a:r>
            <a:r>
              <a:rPr lang="en-US" dirty="0"/>
              <a:t> </a:t>
            </a:r>
            <a:r>
              <a:rPr lang="en-US" dirty="0" err="1"/>
              <a:t>վերահսկողական</a:t>
            </a:r>
            <a:r>
              <a:rPr lang="en-US" dirty="0"/>
              <a:t> </a:t>
            </a:r>
            <a:r>
              <a:rPr lang="en-US" dirty="0" err="1"/>
              <a:t>գործառույթների</a:t>
            </a:r>
            <a:r>
              <a:rPr lang="en-US" dirty="0"/>
              <a:t> </a:t>
            </a:r>
            <a:r>
              <a:rPr lang="en-US" dirty="0" err="1" smtClean="0"/>
              <a:t>կարևորագույն</a:t>
            </a:r>
            <a:r>
              <a:rPr lang="en-US" dirty="0" smtClean="0"/>
              <a:t> </a:t>
            </a:r>
            <a:r>
              <a:rPr lang="en-US" dirty="0" err="1" smtClean="0"/>
              <a:t>թիրախն</a:t>
            </a:r>
            <a:r>
              <a:rPr lang="en-US" dirty="0" smtClean="0"/>
              <a:t> </a:t>
            </a:r>
            <a:r>
              <a:rPr lang="en-US" dirty="0" err="1" smtClean="0"/>
              <a:t>են</a:t>
            </a:r>
            <a:r>
              <a:rPr lang="en-US" dirty="0" smtClean="0"/>
              <a:t>, և </a:t>
            </a:r>
            <a:r>
              <a:rPr lang="en-US" dirty="0" err="1" smtClean="0"/>
              <a:t>սա</a:t>
            </a:r>
            <a:r>
              <a:rPr lang="en-US" dirty="0" smtClean="0"/>
              <a:t> </a:t>
            </a:r>
            <a:r>
              <a:rPr lang="en-US" dirty="0" err="1" smtClean="0"/>
              <a:t>ավելի</a:t>
            </a:r>
            <a:r>
              <a:rPr lang="en-US" dirty="0" smtClean="0"/>
              <a:t> </a:t>
            </a:r>
            <a:r>
              <a:rPr lang="en-US" dirty="0" err="1" smtClean="0"/>
              <a:t>քան</a:t>
            </a:r>
            <a:r>
              <a:rPr lang="en-US" dirty="0" smtClean="0"/>
              <a:t> </a:t>
            </a:r>
            <a:r>
              <a:rPr lang="en-US" dirty="0" err="1" smtClean="0"/>
              <a:t>բացատրելի</a:t>
            </a:r>
            <a:r>
              <a:rPr lang="en-US" dirty="0" smtClean="0"/>
              <a:t> է: </a:t>
            </a:r>
            <a:r>
              <a:rPr lang="en-US" dirty="0" err="1" smtClean="0"/>
              <a:t>Փողի</a:t>
            </a:r>
            <a:r>
              <a:rPr lang="en-US" dirty="0" smtClean="0"/>
              <a:t> </a:t>
            </a:r>
            <a:r>
              <a:rPr lang="en-US" dirty="0" err="1" smtClean="0"/>
              <a:t>համար</a:t>
            </a:r>
            <a:r>
              <a:rPr lang="en-US" dirty="0" smtClean="0"/>
              <a:t> </a:t>
            </a:r>
            <a:r>
              <a:rPr lang="en-US" dirty="0" err="1" smtClean="0"/>
              <a:t>կամ</a:t>
            </a:r>
            <a:r>
              <a:rPr lang="en-US" dirty="0" smtClean="0"/>
              <a:t> </a:t>
            </a:r>
            <a:r>
              <a:rPr lang="en-US" dirty="0" err="1" smtClean="0"/>
              <a:t>փողի</a:t>
            </a:r>
            <a:r>
              <a:rPr lang="en-US" dirty="0" smtClean="0"/>
              <a:t> </a:t>
            </a:r>
            <a:r>
              <a:rPr lang="en-US" dirty="0" err="1" smtClean="0"/>
              <a:t>միջոցով</a:t>
            </a:r>
            <a:r>
              <a:rPr lang="en-US" dirty="0" smtClean="0"/>
              <a:t> </a:t>
            </a:r>
            <a:r>
              <a:rPr lang="en-US" dirty="0" err="1" smtClean="0"/>
              <a:t>են</a:t>
            </a:r>
            <a:r>
              <a:rPr lang="en-US" dirty="0" smtClean="0"/>
              <a:t> </a:t>
            </a:r>
            <a:r>
              <a:rPr lang="en-US" dirty="0" err="1" smtClean="0"/>
              <a:t>կատարվում</a:t>
            </a:r>
            <a:r>
              <a:rPr lang="en-US" dirty="0" smtClean="0"/>
              <a:t> </a:t>
            </a:r>
            <a:r>
              <a:rPr lang="en-US" dirty="0" err="1" smtClean="0"/>
              <a:t>անօրինականությունների</a:t>
            </a:r>
            <a:r>
              <a:rPr lang="en-US" dirty="0" smtClean="0"/>
              <a:t> </a:t>
            </a:r>
            <a:r>
              <a:rPr lang="en-US" dirty="0" err="1" smtClean="0"/>
              <a:t>մեծագույն</a:t>
            </a:r>
            <a:r>
              <a:rPr lang="en-US" dirty="0" smtClean="0"/>
              <a:t> </a:t>
            </a:r>
            <a:r>
              <a:rPr lang="en-US" dirty="0" err="1" smtClean="0"/>
              <a:t>մասը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r>
              <a:rPr lang="en-US" dirty="0" err="1" smtClean="0"/>
              <a:t>Հանրային</a:t>
            </a:r>
            <a:r>
              <a:rPr lang="en-US" dirty="0" smtClean="0"/>
              <a:t> </a:t>
            </a:r>
            <a:r>
              <a:rPr lang="en-US" dirty="0" err="1"/>
              <a:t>ֆինանսների</a:t>
            </a:r>
            <a:r>
              <a:rPr lang="en-US" dirty="0"/>
              <a:t> </a:t>
            </a:r>
            <a:r>
              <a:rPr lang="en-US" dirty="0" err="1"/>
              <a:t>կառավարման</a:t>
            </a:r>
            <a:r>
              <a:rPr lang="en-US" dirty="0"/>
              <a:t> </a:t>
            </a:r>
            <a:r>
              <a:rPr lang="en-US" dirty="0" err="1" smtClean="0"/>
              <a:t>արդյունավետության</a:t>
            </a:r>
            <a:r>
              <a:rPr lang="en-US" dirty="0" smtClean="0"/>
              <a:t> </a:t>
            </a:r>
            <a:r>
              <a:rPr lang="en-US" dirty="0" err="1" smtClean="0"/>
              <a:t>բարձրացումը</a:t>
            </a:r>
            <a:r>
              <a:rPr lang="en-US" dirty="0" smtClean="0"/>
              <a:t> </a:t>
            </a:r>
            <a:r>
              <a:rPr lang="en-US" dirty="0" err="1" smtClean="0"/>
              <a:t>անհրաժեշտ</a:t>
            </a:r>
            <a:r>
              <a:rPr lang="en-US" dirty="0" smtClean="0"/>
              <a:t> է </a:t>
            </a:r>
            <a:r>
              <a:rPr lang="en-US" dirty="0" err="1" smtClean="0"/>
              <a:t>ապահովել</a:t>
            </a:r>
            <a:r>
              <a:rPr lang="en-US" dirty="0" smtClean="0"/>
              <a:t>  </a:t>
            </a:r>
            <a:r>
              <a:rPr lang="en-US" dirty="0" err="1" smtClean="0"/>
              <a:t>ոչ</a:t>
            </a:r>
            <a:r>
              <a:rPr lang="en-US" dirty="0" smtClean="0"/>
              <a:t> </a:t>
            </a:r>
            <a:r>
              <a:rPr lang="en-US" dirty="0" err="1" smtClean="0"/>
              <a:t>միայն</a:t>
            </a:r>
            <a:r>
              <a:rPr lang="en-US" dirty="0" smtClean="0"/>
              <a:t> </a:t>
            </a:r>
            <a:r>
              <a:rPr lang="en-US" dirty="0" err="1" smtClean="0"/>
              <a:t>այդ</a:t>
            </a:r>
            <a:r>
              <a:rPr lang="en-US" dirty="0" smtClean="0"/>
              <a:t> </a:t>
            </a:r>
            <a:r>
              <a:rPr lang="en-US" dirty="0" err="1" smtClean="0"/>
              <a:t>ֆինանսների</a:t>
            </a:r>
            <a:r>
              <a:rPr lang="en-US" dirty="0" smtClean="0"/>
              <a:t> </a:t>
            </a:r>
            <a:r>
              <a:rPr lang="en-US" dirty="0" err="1" smtClean="0"/>
              <a:t>կառավարման</a:t>
            </a:r>
            <a:r>
              <a:rPr lang="en-US" dirty="0" smtClean="0"/>
              <a:t> </a:t>
            </a:r>
            <a:r>
              <a:rPr lang="en-US" dirty="0" err="1" smtClean="0"/>
              <a:t>նկատմամբ</a:t>
            </a:r>
            <a:r>
              <a:rPr lang="en-US" dirty="0" smtClean="0"/>
              <a:t>  </a:t>
            </a:r>
            <a:r>
              <a:rPr lang="en-US" dirty="0" err="1" smtClean="0"/>
              <a:t>վերահսկողություն</a:t>
            </a:r>
            <a:r>
              <a:rPr lang="en-US" dirty="0" smtClean="0"/>
              <a:t> </a:t>
            </a:r>
            <a:r>
              <a:rPr lang="en-US" dirty="0" err="1" smtClean="0"/>
              <a:t>իրականացնելով</a:t>
            </a:r>
            <a:r>
              <a:rPr lang="en-US" dirty="0" smtClean="0"/>
              <a:t>, </a:t>
            </a:r>
            <a:r>
              <a:rPr lang="en-US" dirty="0" err="1" smtClean="0"/>
              <a:t>այլ</a:t>
            </a:r>
            <a:r>
              <a:rPr lang="en-US" dirty="0" smtClean="0"/>
              <a:t> </a:t>
            </a:r>
            <a:r>
              <a:rPr lang="en-US" dirty="0" err="1" smtClean="0"/>
              <a:t>նաև</a:t>
            </a:r>
            <a:r>
              <a:rPr lang="en-US" dirty="0" smtClean="0"/>
              <a:t>, </a:t>
            </a:r>
            <a:r>
              <a:rPr lang="en-US" dirty="0" err="1" smtClean="0"/>
              <a:t>առաջին</a:t>
            </a:r>
            <a:r>
              <a:rPr lang="en-US" dirty="0" smtClean="0"/>
              <a:t> </a:t>
            </a:r>
            <a:r>
              <a:rPr lang="en-US" dirty="0" err="1" smtClean="0"/>
              <a:t>հերթին</a:t>
            </a:r>
            <a:r>
              <a:rPr lang="en-US" dirty="0" smtClean="0"/>
              <a:t> </a:t>
            </a:r>
            <a:r>
              <a:rPr lang="en-US" dirty="0" err="1" smtClean="0"/>
              <a:t>պետական</a:t>
            </a:r>
            <a:r>
              <a:rPr lang="en-US" dirty="0" smtClean="0"/>
              <a:t> </a:t>
            </a:r>
            <a:r>
              <a:rPr lang="en-US" dirty="0" err="1" smtClean="0"/>
              <a:t>կառավարման</a:t>
            </a:r>
            <a:r>
              <a:rPr lang="en-US" dirty="0" smtClean="0"/>
              <a:t> </a:t>
            </a:r>
            <a:r>
              <a:rPr lang="en-US" dirty="0" err="1" smtClean="0"/>
              <a:t>ոլորտում</a:t>
            </a:r>
            <a:r>
              <a:rPr lang="en-US" dirty="0" smtClean="0"/>
              <a:t> </a:t>
            </a:r>
            <a:r>
              <a:rPr lang="en-US" dirty="0" err="1" smtClean="0"/>
              <a:t>հանրային</a:t>
            </a:r>
            <a:r>
              <a:rPr lang="en-US" dirty="0" smtClean="0"/>
              <a:t> </a:t>
            </a:r>
            <a:r>
              <a:rPr lang="en-US" dirty="0" err="1" smtClean="0"/>
              <a:t>ֆինանսների</a:t>
            </a:r>
            <a:r>
              <a:rPr lang="en-US" dirty="0" smtClean="0"/>
              <a:t> </a:t>
            </a:r>
            <a:r>
              <a:rPr lang="en-US" dirty="0" err="1" smtClean="0"/>
              <a:t>արդյունավետ</a:t>
            </a:r>
            <a:r>
              <a:rPr lang="en-US" dirty="0" smtClean="0"/>
              <a:t> </a:t>
            </a:r>
            <a:r>
              <a:rPr lang="en-US" dirty="0" err="1" smtClean="0"/>
              <a:t>կառավարման</a:t>
            </a:r>
            <a:r>
              <a:rPr lang="en-US" dirty="0" smtClean="0"/>
              <a:t> </a:t>
            </a:r>
            <a:r>
              <a:rPr lang="en-US" dirty="0" err="1" smtClean="0"/>
              <a:t>համակարգերի</a:t>
            </a:r>
            <a:r>
              <a:rPr lang="en-US" dirty="0" smtClean="0"/>
              <a:t> </a:t>
            </a:r>
            <a:r>
              <a:rPr lang="en-US" dirty="0" err="1" smtClean="0"/>
              <a:t>ներդրման</a:t>
            </a:r>
            <a:r>
              <a:rPr lang="en-US" dirty="0" smtClean="0"/>
              <a:t> </a:t>
            </a:r>
            <a:r>
              <a:rPr lang="en-US" dirty="0" err="1" smtClean="0"/>
              <a:t>միջոցով</a:t>
            </a:r>
            <a:r>
              <a:rPr lang="en-US" dirty="0" smtClean="0"/>
              <a:t>: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731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828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000" dirty="0" err="1" smtClean="0">
                <a:solidFill>
                  <a:srgbClr val="FF0000"/>
                </a:solidFill>
              </a:rPr>
              <a:t>Վերահսկողական</a:t>
            </a:r>
            <a:r>
              <a:rPr lang="en-US" altLang="en-US" sz="4000" dirty="0" smtClean="0">
                <a:solidFill>
                  <a:srgbClr val="FF0000"/>
                </a:solidFill>
              </a:rPr>
              <a:t> </a:t>
            </a:r>
            <a:r>
              <a:rPr lang="en-US" altLang="en-US" sz="4000" dirty="0" err="1" smtClean="0">
                <a:solidFill>
                  <a:srgbClr val="FF0000"/>
                </a:solidFill>
              </a:rPr>
              <a:t>գործառույթ</a:t>
            </a:r>
            <a:r>
              <a:rPr lang="en-US" altLang="en-US" dirty="0" smtClean="0">
                <a:solidFill>
                  <a:srgbClr val="FF0000"/>
                </a:solidFill>
              </a:rPr>
              <a:t/>
            </a:r>
            <a:br>
              <a:rPr lang="en-US" altLang="en-US" dirty="0" smtClean="0">
                <a:solidFill>
                  <a:srgbClr val="FF0000"/>
                </a:solidFill>
              </a:rPr>
            </a:br>
            <a:r>
              <a:rPr lang="en-US" altLang="en-US" sz="2700" dirty="0" err="1" smtClean="0">
                <a:solidFill>
                  <a:srgbClr val="FF0000"/>
                </a:solidFill>
              </a:rPr>
              <a:t>Հանրային</a:t>
            </a:r>
            <a:r>
              <a:rPr lang="en-US" altLang="en-US" sz="2700" dirty="0" smtClean="0">
                <a:solidFill>
                  <a:srgbClr val="FF0000"/>
                </a:solidFill>
              </a:rPr>
              <a:t> </a:t>
            </a:r>
            <a:r>
              <a:rPr lang="en-US" altLang="en-US" sz="2700" dirty="0" err="1" smtClean="0">
                <a:solidFill>
                  <a:srgbClr val="FF0000"/>
                </a:solidFill>
              </a:rPr>
              <a:t>ֆինանսների</a:t>
            </a:r>
            <a:r>
              <a:rPr lang="en-US" altLang="en-US" sz="2700" dirty="0" smtClean="0">
                <a:solidFill>
                  <a:srgbClr val="FF0000"/>
                </a:solidFill>
              </a:rPr>
              <a:t> </a:t>
            </a:r>
            <a:r>
              <a:rPr lang="en-US" altLang="en-US" sz="2700" dirty="0" err="1" smtClean="0">
                <a:solidFill>
                  <a:srgbClr val="FF0000"/>
                </a:solidFill>
              </a:rPr>
              <a:t>կառավարման</a:t>
            </a:r>
            <a:r>
              <a:rPr lang="en-US" altLang="en-US" sz="2700" dirty="0" smtClean="0">
                <a:solidFill>
                  <a:srgbClr val="FF0000"/>
                </a:solidFill>
              </a:rPr>
              <a:t> </a:t>
            </a:r>
            <a:r>
              <a:rPr lang="en-US" altLang="en-US" sz="2700" dirty="0" err="1" smtClean="0">
                <a:solidFill>
                  <a:srgbClr val="FF0000"/>
                </a:solidFill>
              </a:rPr>
              <a:t>արդյունավետության</a:t>
            </a:r>
            <a:r>
              <a:rPr lang="en-US" altLang="en-US" sz="2700" dirty="0" smtClean="0">
                <a:solidFill>
                  <a:srgbClr val="FF0000"/>
                </a:solidFill>
              </a:rPr>
              <a:t> </a:t>
            </a:r>
            <a:r>
              <a:rPr lang="en-US" altLang="en-US" sz="2700" dirty="0" err="1" smtClean="0">
                <a:solidFill>
                  <a:srgbClr val="FF0000"/>
                </a:solidFill>
              </a:rPr>
              <a:t>բարձրացման</a:t>
            </a:r>
            <a:r>
              <a:rPr lang="en-US" altLang="en-US" sz="2700" dirty="0" smtClean="0">
                <a:solidFill>
                  <a:srgbClr val="FF0000"/>
                </a:solidFill>
              </a:rPr>
              <a:t> </a:t>
            </a:r>
            <a:r>
              <a:rPr lang="en-US" altLang="en-US" sz="2700" dirty="0" err="1" smtClean="0">
                <a:solidFill>
                  <a:srgbClr val="FF0000"/>
                </a:solidFill>
              </a:rPr>
              <a:t>գործիքակազմ</a:t>
            </a:r>
            <a:endParaRPr lang="ru-RU" altLang="en-US" sz="2700" dirty="0" smtClean="0">
              <a:solidFill>
                <a:srgbClr val="FF0000"/>
              </a:solidFill>
            </a:endParaRPr>
          </a:p>
        </p:txBody>
      </p:sp>
      <p:sp>
        <p:nvSpPr>
          <p:cNvPr id="4099" name="Объект 2"/>
          <p:cNvSpPr>
            <a:spLocks noGrp="1"/>
          </p:cNvSpPr>
          <p:nvPr>
            <p:ph idx="1"/>
          </p:nvPr>
        </p:nvSpPr>
        <p:spPr>
          <a:xfrm>
            <a:off x="296174" y="1981200"/>
            <a:ext cx="8839200" cy="4419600"/>
          </a:xfrm>
        </p:spPr>
        <p:txBody>
          <a:bodyPr>
            <a:normAutofit/>
          </a:bodyPr>
          <a:lstStyle/>
          <a:p>
            <a:r>
              <a:rPr lang="en-US" altLang="en-US" dirty="0" err="1"/>
              <a:t>Բյուջետային</a:t>
            </a:r>
            <a:r>
              <a:rPr lang="en-US" altLang="en-US" dirty="0"/>
              <a:t> </a:t>
            </a:r>
            <a:r>
              <a:rPr lang="en-US" altLang="en-US" dirty="0" err="1"/>
              <a:t>գրասենյակ</a:t>
            </a:r>
            <a:endParaRPr lang="en-US" altLang="en-US" dirty="0"/>
          </a:p>
          <a:p>
            <a:r>
              <a:rPr lang="en-US" altLang="en-US" dirty="0" err="1" smtClean="0"/>
              <a:t>Հաշվեքննիչ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պալատ-Ազգային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ժողով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համագործակցություն</a:t>
            </a:r>
            <a:endParaRPr lang="en-US" altLang="en-US" dirty="0" smtClean="0"/>
          </a:p>
          <a:p>
            <a:r>
              <a:rPr lang="en-US" altLang="en-US" dirty="0" err="1" smtClean="0"/>
              <a:t>Օրենքների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կատարման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ընթացքի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նկատմամբ</a:t>
            </a:r>
            <a:r>
              <a:rPr lang="en-US" altLang="en-US" dirty="0" smtClean="0"/>
              <a:t>  </a:t>
            </a:r>
            <a:r>
              <a:rPr lang="en-US" altLang="en-US" dirty="0" err="1" smtClean="0"/>
              <a:t>վերահսկողություն</a:t>
            </a:r>
            <a:endParaRPr lang="en-US" altLang="en-US" dirty="0" smtClean="0"/>
          </a:p>
          <a:p>
            <a:pPr eaLnBrk="1" hangingPunct="1"/>
            <a:r>
              <a:rPr lang="en-US" altLang="en-US" dirty="0" err="1" smtClean="0"/>
              <a:t>Ազգային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ժողովը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Ծրագրային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բյուջետավորման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ներդրման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պահանջատեր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ու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գործընկեր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91302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152400"/>
            <a:ext cx="8077200" cy="761999"/>
          </a:xfrm>
        </p:spPr>
        <p:txBody>
          <a:bodyPr>
            <a:noAutofit/>
          </a:bodyPr>
          <a:lstStyle/>
          <a:p>
            <a:pPr algn="ctr"/>
            <a:r>
              <a:rPr lang="en-US" sz="4400" dirty="0" err="1" smtClean="0">
                <a:solidFill>
                  <a:srgbClr val="FF0000"/>
                </a:solidFill>
              </a:rPr>
              <a:t>Բյուջետային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գրասենյակ</a:t>
            </a:r>
            <a:endParaRPr lang="hy-AM" sz="4400" dirty="0" smtClean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0" y="1180771"/>
            <a:ext cx="4086033" cy="3746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 smtClean="0"/>
              <a:t>Ազգային</a:t>
            </a:r>
            <a:r>
              <a:rPr lang="en-US" dirty="0" smtClean="0"/>
              <a:t> </a:t>
            </a:r>
            <a:r>
              <a:rPr lang="en-US" dirty="0" err="1" smtClean="0"/>
              <a:t>ժողովի</a:t>
            </a:r>
            <a:r>
              <a:rPr lang="en-US" dirty="0" smtClean="0"/>
              <a:t> </a:t>
            </a:r>
            <a:r>
              <a:rPr lang="en-US" dirty="0" err="1" smtClean="0"/>
              <a:t>բյուջետային</a:t>
            </a:r>
            <a:r>
              <a:rPr lang="en-US" dirty="0" smtClean="0"/>
              <a:t> </a:t>
            </a:r>
            <a:r>
              <a:rPr lang="en-US" dirty="0" err="1" smtClean="0"/>
              <a:t>գրասենյակ</a:t>
            </a:r>
            <a:endParaRPr lang="en-US" dirty="0" smtClean="0"/>
          </a:p>
        </p:txBody>
      </p:sp>
      <p:sp>
        <p:nvSpPr>
          <p:cNvPr id="10" name="Oval 9"/>
          <p:cNvSpPr/>
          <p:nvPr/>
        </p:nvSpPr>
        <p:spPr>
          <a:xfrm>
            <a:off x="4191000" y="2041324"/>
            <a:ext cx="4876800" cy="1591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399" y="2332058"/>
            <a:ext cx="1295339" cy="980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608" y="2296421"/>
            <a:ext cx="109200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Left Arrow 12"/>
          <p:cNvSpPr/>
          <p:nvPr/>
        </p:nvSpPr>
        <p:spPr>
          <a:xfrm>
            <a:off x="6171669" y="2939669"/>
            <a:ext cx="1165414" cy="228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 </a:t>
            </a:r>
            <a:endParaRPr lang="en-US" sz="1200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551560"/>
            <a:ext cx="1172086" cy="1113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ight Arrow 14"/>
          <p:cNvSpPr/>
          <p:nvPr/>
        </p:nvSpPr>
        <p:spPr>
          <a:xfrm rot="13923679">
            <a:off x="6343250" y="3817452"/>
            <a:ext cx="1121658" cy="3614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/>
          </a:p>
        </p:txBody>
      </p:sp>
      <p:sp>
        <p:nvSpPr>
          <p:cNvPr id="16" name="Right Arrow 15"/>
          <p:cNvSpPr/>
          <p:nvPr/>
        </p:nvSpPr>
        <p:spPr>
          <a:xfrm rot="17928597">
            <a:off x="5217401" y="3825725"/>
            <a:ext cx="1052818" cy="2793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/>
          </a:p>
        </p:txBody>
      </p:sp>
      <p:sp>
        <p:nvSpPr>
          <p:cNvPr id="17" name="Right Arrow 16"/>
          <p:cNvSpPr/>
          <p:nvPr/>
        </p:nvSpPr>
        <p:spPr>
          <a:xfrm rot="10800000">
            <a:off x="5745661" y="4872475"/>
            <a:ext cx="1306382" cy="292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6022614" y="2421903"/>
            <a:ext cx="15211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Ազգային</a:t>
            </a:r>
            <a:r>
              <a:rPr lang="en-US" sz="1400" dirty="0" smtClean="0"/>
              <a:t> </a:t>
            </a:r>
            <a:r>
              <a:rPr lang="en-US" sz="1400" dirty="0" err="1" smtClean="0"/>
              <a:t>ժողով</a:t>
            </a:r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4343401" y="5943600"/>
            <a:ext cx="1934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Կառավարություն</a:t>
            </a:r>
            <a:endParaRPr lang="en-US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6584831" y="5728157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Հաշվեքննիչ</a:t>
            </a:r>
            <a:r>
              <a:rPr lang="en-US" sz="1400" dirty="0" smtClean="0"/>
              <a:t> (</a:t>
            </a:r>
            <a:r>
              <a:rPr lang="en-US" sz="1400" dirty="0" err="1" smtClean="0"/>
              <a:t>վերահսկիչ</a:t>
            </a:r>
            <a:r>
              <a:rPr lang="en-US" sz="1400" dirty="0" smtClean="0"/>
              <a:t>) </a:t>
            </a:r>
            <a:r>
              <a:rPr lang="en-US" sz="1400" dirty="0" err="1" smtClean="0"/>
              <a:t>պալատ</a:t>
            </a:r>
            <a:endParaRPr lang="en-US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7734298" y="3444746"/>
            <a:ext cx="1333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 smtClean="0"/>
              <a:t>Բյուջետային</a:t>
            </a:r>
            <a:r>
              <a:rPr lang="en-US" sz="1200" dirty="0" smtClean="0"/>
              <a:t> </a:t>
            </a:r>
            <a:r>
              <a:rPr lang="en-US" sz="1200" dirty="0" err="1" smtClean="0"/>
              <a:t>գրասենյակ</a:t>
            </a:r>
            <a:endParaRPr lang="en-US" sz="1200" dirty="0"/>
          </a:p>
        </p:txBody>
      </p:sp>
      <p:sp>
        <p:nvSpPr>
          <p:cNvPr id="23" name="Content Placeholder 3"/>
          <p:cNvSpPr txBox="1">
            <a:spLocks/>
          </p:cNvSpPr>
          <p:nvPr/>
        </p:nvSpPr>
        <p:spPr>
          <a:xfrm>
            <a:off x="152401" y="1386244"/>
            <a:ext cx="3733799" cy="40011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dirty="0" smtClean="0"/>
              <a:t>ԽԲԳ </a:t>
            </a:r>
            <a:r>
              <a:rPr lang="en-US" sz="2000" b="0" dirty="0" err="1"/>
              <a:t>աճը</a:t>
            </a:r>
            <a:r>
              <a:rPr lang="en-US" sz="2000" b="0" dirty="0"/>
              <a:t> ՏՀԶԿ </a:t>
            </a:r>
            <a:r>
              <a:rPr lang="en-US" sz="2000" b="0" dirty="0" err="1"/>
              <a:t>երկրներում</a:t>
            </a:r>
            <a:endParaRPr lang="en-US" sz="2000" b="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981200"/>
            <a:ext cx="4141304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Content Placeholder 7"/>
          <p:cNvSpPr>
            <a:spLocks noGrp="1"/>
          </p:cNvSpPr>
          <p:nvPr/>
        </p:nvSpPr>
        <p:spPr>
          <a:xfrm>
            <a:off x="5372068" y="6268828"/>
            <a:ext cx="2552732" cy="334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5" name="Content Placeholder 7"/>
          <p:cNvSpPr>
            <a:spLocks noGrp="1"/>
          </p:cNvSpPr>
          <p:nvPr/>
        </p:nvSpPr>
        <p:spPr>
          <a:xfrm>
            <a:off x="4610100" y="3413919"/>
            <a:ext cx="228600" cy="334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6" name="Content Placeholder 7"/>
          <p:cNvSpPr>
            <a:spLocks noGrp="1"/>
          </p:cNvSpPr>
          <p:nvPr/>
        </p:nvSpPr>
        <p:spPr>
          <a:xfrm>
            <a:off x="2743200" y="6097488"/>
            <a:ext cx="1752600" cy="45715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7" name="Content Placeholder 7"/>
          <p:cNvSpPr>
            <a:spLocks noGrp="1"/>
          </p:cNvSpPr>
          <p:nvPr/>
        </p:nvSpPr>
        <p:spPr>
          <a:xfrm>
            <a:off x="4457700" y="3261519"/>
            <a:ext cx="228600" cy="334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061332" y="6320313"/>
            <a:ext cx="2977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2015 </a:t>
            </a:r>
            <a:r>
              <a:rPr lang="en-US" sz="2000" dirty="0" err="1" smtClean="0">
                <a:solidFill>
                  <a:srgbClr val="FF0000"/>
                </a:solidFill>
              </a:rPr>
              <a:t>թվական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8" name="Picture 27" descr="https://fb-s-c-a.akamaihd.net/h-ak-xfa1/v/t35.0-12/15368982_10211150067164573_1846229823_o.png?oh=3c3e7545a4b7f435bbf2a7a353939719&amp;oe=584A807A&amp;__gda__=1481264877_8d00516546d6d3e2b27e4ab1853750f9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93096" y="4448959"/>
            <a:ext cx="1092009" cy="127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9280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" y="2328863"/>
            <a:ext cx="1374775" cy="103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88" y="4691063"/>
            <a:ext cx="1160462" cy="85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ight Arrow 19"/>
          <p:cNvSpPr/>
          <p:nvPr/>
        </p:nvSpPr>
        <p:spPr>
          <a:xfrm rot="14209481">
            <a:off x="658019" y="3977482"/>
            <a:ext cx="998537" cy="2857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764500" y="1871663"/>
            <a:ext cx="16421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600" dirty="0" err="1" smtClean="0">
                <a:latin typeface="Calibri" pitchFamily="34" charset="0"/>
              </a:rPr>
              <a:t>Ազգային</a:t>
            </a:r>
            <a:r>
              <a:rPr lang="en-US" altLang="en-US" sz="1600" dirty="0" smtClean="0">
                <a:latin typeface="Calibri" pitchFamily="34" charset="0"/>
              </a:rPr>
              <a:t> </a:t>
            </a:r>
            <a:r>
              <a:rPr lang="en-US" altLang="en-US" sz="1600" dirty="0" err="1" smtClean="0">
                <a:latin typeface="Calibri" pitchFamily="34" charset="0"/>
              </a:rPr>
              <a:t>ժողով</a:t>
            </a:r>
            <a:endParaRPr lang="en-US" altLang="en-US" sz="1600" dirty="0">
              <a:latin typeface="Calibri" pitchFamily="34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82588" y="5681663"/>
            <a:ext cx="19319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600">
                <a:latin typeface="Calibri" pitchFamily="34" charset="0"/>
              </a:rPr>
              <a:t>Գործադիր</a:t>
            </a:r>
          </a:p>
        </p:txBody>
      </p:sp>
      <p:sp>
        <p:nvSpPr>
          <p:cNvPr id="28" name="Rectangle 27"/>
          <p:cNvSpPr/>
          <p:nvPr/>
        </p:nvSpPr>
        <p:spPr>
          <a:xfrm>
            <a:off x="247650" y="1905000"/>
            <a:ext cx="2743200" cy="16430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914400" y="1414463"/>
            <a:ext cx="652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>
                <a:latin typeface="Calibri" pitchFamily="34" charset="0"/>
              </a:rPr>
              <a:t>1996</a:t>
            </a:r>
          </a:p>
        </p:txBody>
      </p:sp>
      <p:sp>
        <p:nvSpPr>
          <p:cNvPr id="40" name="Right Arrow 39"/>
          <p:cNvSpPr/>
          <p:nvPr/>
        </p:nvSpPr>
        <p:spPr>
          <a:xfrm rot="7396717">
            <a:off x="1420019" y="4053682"/>
            <a:ext cx="998537" cy="2857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/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382588" y="4233863"/>
            <a:ext cx="9112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latin typeface="Calibri" pitchFamily="34" charset="0"/>
              </a:rPr>
              <a:t>հաշվետու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1677988" y="3548063"/>
            <a:ext cx="15128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latin typeface="Calibri" pitchFamily="34" charset="0"/>
              </a:rPr>
              <a:t>վերահսկողություն</a:t>
            </a:r>
          </a:p>
        </p:txBody>
      </p:sp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438400"/>
            <a:ext cx="1374775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175" y="4724400"/>
            <a:ext cx="1158875" cy="85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Right Arrow 46"/>
          <p:cNvSpPr/>
          <p:nvPr/>
        </p:nvSpPr>
        <p:spPr>
          <a:xfrm rot="15100894">
            <a:off x="3525044" y="4029869"/>
            <a:ext cx="998538" cy="2857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/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3352800" y="1981200"/>
            <a:ext cx="16764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600" dirty="0" err="1" smtClean="0">
                <a:latin typeface="Calibri" pitchFamily="34" charset="0"/>
              </a:rPr>
              <a:t>Ազգային</a:t>
            </a:r>
            <a:r>
              <a:rPr lang="en-US" altLang="en-US" sz="1600" dirty="0" smtClean="0">
                <a:latin typeface="Calibri" pitchFamily="34" charset="0"/>
              </a:rPr>
              <a:t> </a:t>
            </a:r>
            <a:r>
              <a:rPr lang="en-US" altLang="en-US" sz="1600" dirty="0" err="1" smtClean="0">
                <a:latin typeface="Calibri" pitchFamily="34" charset="0"/>
              </a:rPr>
              <a:t>ժողով</a:t>
            </a:r>
            <a:endParaRPr lang="en-US" altLang="en-US" sz="1600" dirty="0">
              <a:latin typeface="Calibri" pitchFamily="34" charset="0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3562350" y="5715000"/>
            <a:ext cx="19319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600">
                <a:latin typeface="Calibri" pitchFamily="34" charset="0"/>
              </a:rPr>
              <a:t>Գործադիր</a:t>
            </a:r>
          </a:p>
        </p:txBody>
      </p:sp>
      <p:sp>
        <p:nvSpPr>
          <p:cNvPr id="51" name="Rectangle 50"/>
          <p:cNvSpPr/>
          <p:nvPr/>
        </p:nvSpPr>
        <p:spPr>
          <a:xfrm>
            <a:off x="3429000" y="1981200"/>
            <a:ext cx="1600200" cy="1676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4267200" y="1566863"/>
            <a:ext cx="652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>
                <a:latin typeface="Calibri" pitchFamily="34" charset="0"/>
              </a:rPr>
              <a:t>2006</a:t>
            </a: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2971800" y="4191000"/>
            <a:ext cx="9112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latin typeface="Calibri" pitchFamily="34" charset="0"/>
              </a:rPr>
              <a:t>հաշվետու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4498975" y="4243388"/>
            <a:ext cx="15128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latin typeface="Calibri" pitchFamily="34" charset="0"/>
              </a:rPr>
              <a:t>վերահսկողություն</a:t>
            </a:r>
          </a:p>
        </p:txBody>
      </p:sp>
      <p:sp>
        <p:nvSpPr>
          <p:cNvPr id="56" name="Right Arrow 55"/>
          <p:cNvSpPr/>
          <p:nvPr/>
        </p:nvSpPr>
        <p:spPr>
          <a:xfrm rot="7129975">
            <a:off x="4559300" y="4071938"/>
            <a:ext cx="1171575" cy="254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/>
          </a:p>
        </p:txBody>
      </p:sp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749" y="2431557"/>
            <a:ext cx="1374775" cy="103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075" y="4681538"/>
            <a:ext cx="1160463" cy="85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Right Arrow 64"/>
          <p:cNvSpPr/>
          <p:nvPr/>
        </p:nvSpPr>
        <p:spPr>
          <a:xfrm rot="17777917">
            <a:off x="6649244" y="4010819"/>
            <a:ext cx="998538" cy="2857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/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6705600" y="2024063"/>
            <a:ext cx="16414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600" dirty="0" err="1" smtClean="0">
                <a:latin typeface="Calibri" pitchFamily="34" charset="0"/>
              </a:rPr>
              <a:t>Ազգային</a:t>
            </a:r>
            <a:r>
              <a:rPr lang="en-US" altLang="en-US" sz="1600" dirty="0" smtClean="0">
                <a:latin typeface="Calibri" pitchFamily="34" charset="0"/>
              </a:rPr>
              <a:t> </a:t>
            </a:r>
            <a:r>
              <a:rPr lang="en-US" altLang="en-US" sz="1600" dirty="0" err="1" smtClean="0">
                <a:latin typeface="Calibri" pitchFamily="34" charset="0"/>
              </a:rPr>
              <a:t>ժողով</a:t>
            </a:r>
            <a:endParaRPr lang="en-US" altLang="en-US" sz="1600" dirty="0">
              <a:latin typeface="Calibri" pitchFamily="34" charset="0"/>
            </a:endParaRPr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6138863" y="5715000"/>
            <a:ext cx="1219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1600">
                <a:latin typeface="Calibri" pitchFamily="34" charset="0"/>
              </a:rPr>
              <a:t>Գործադիր</a:t>
            </a:r>
          </a:p>
        </p:txBody>
      </p:sp>
      <p:sp>
        <p:nvSpPr>
          <p:cNvPr id="68" name="Rectangle 67"/>
          <p:cNvSpPr/>
          <p:nvPr/>
        </p:nvSpPr>
        <p:spPr>
          <a:xfrm>
            <a:off x="6251575" y="1981200"/>
            <a:ext cx="2541588" cy="16430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7391400" y="1524000"/>
            <a:ext cx="6524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>
                <a:latin typeface="Calibri" pitchFamily="34" charset="0"/>
              </a:rPr>
              <a:t>2016</a:t>
            </a: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6172200" y="4267200"/>
            <a:ext cx="9112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latin typeface="Calibri" pitchFamily="34" charset="0"/>
              </a:rPr>
              <a:t>հաշվետու</a:t>
            </a:r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7280275" y="5337175"/>
            <a:ext cx="1125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latin typeface="Calibri" pitchFamily="34" charset="0"/>
              </a:rPr>
              <a:t>հաշվեքննում</a:t>
            </a:r>
          </a:p>
        </p:txBody>
      </p:sp>
      <p:sp>
        <p:nvSpPr>
          <p:cNvPr id="72" name="Right Arrow 71"/>
          <p:cNvSpPr/>
          <p:nvPr/>
        </p:nvSpPr>
        <p:spPr>
          <a:xfrm rot="10800000">
            <a:off x="7407275" y="5062538"/>
            <a:ext cx="630238" cy="2841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/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7685088" y="3956050"/>
            <a:ext cx="15001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200">
                <a:latin typeface="Calibri" pitchFamily="34" charset="0"/>
              </a:rPr>
              <a:t>տեղեկատվություն</a:t>
            </a: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8347075" y="5418138"/>
            <a:ext cx="4413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600">
                <a:latin typeface="Calibri" pitchFamily="34" charset="0"/>
              </a:rPr>
              <a:t>ՀՊ</a:t>
            </a:r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2162175" y="2176463"/>
            <a:ext cx="4921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600">
                <a:latin typeface="Calibri" pitchFamily="34" charset="0"/>
              </a:rPr>
              <a:t>ՎՊ</a:t>
            </a:r>
          </a:p>
        </p:txBody>
      </p:sp>
      <p:sp>
        <p:nvSpPr>
          <p:cNvPr id="95" name="TextBox 94"/>
          <p:cNvSpPr txBox="1">
            <a:spLocks noChangeArrowheads="1"/>
          </p:cNvSpPr>
          <p:nvPr/>
        </p:nvSpPr>
        <p:spPr bwMode="auto">
          <a:xfrm>
            <a:off x="5257800" y="2362200"/>
            <a:ext cx="4921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600">
                <a:latin typeface="Calibri" pitchFamily="34" charset="0"/>
              </a:rPr>
              <a:t>ՎՊ</a:t>
            </a:r>
          </a:p>
        </p:txBody>
      </p:sp>
      <p:sp>
        <p:nvSpPr>
          <p:cNvPr id="97" name="Right Arrow 96"/>
          <p:cNvSpPr/>
          <p:nvPr/>
        </p:nvSpPr>
        <p:spPr>
          <a:xfrm rot="14461388">
            <a:off x="7665243" y="4015582"/>
            <a:ext cx="1198563" cy="2667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 dirty="0"/>
          </a:p>
        </p:txBody>
      </p:sp>
      <p:sp>
        <p:nvSpPr>
          <p:cNvPr id="4133" name="TextBox 45"/>
          <p:cNvSpPr txBox="1">
            <a:spLocks noChangeArrowheads="1"/>
          </p:cNvSpPr>
          <p:nvPr/>
        </p:nvSpPr>
        <p:spPr bwMode="auto">
          <a:xfrm>
            <a:off x="112712" y="28535"/>
            <a:ext cx="87725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4000" dirty="0" err="1" smtClean="0">
                <a:solidFill>
                  <a:srgbClr val="FF0000"/>
                </a:solidFill>
              </a:rPr>
              <a:t>Հաշվեքննիչ</a:t>
            </a:r>
            <a:r>
              <a:rPr lang="en-US" altLang="en-US" sz="4000" dirty="0" smtClean="0">
                <a:solidFill>
                  <a:srgbClr val="FF0000"/>
                </a:solidFill>
              </a:rPr>
              <a:t> </a:t>
            </a:r>
            <a:r>
              <a:rPr lang="en-US" altLang="en-US" sz="4000" dirty="0" err="1">
                <a:solidFill>
                  <a:srgbClr val="FF0000"/>
                </a:solidFill>
              </a:rPr>
              <a:t>պալատ-Ազգային</a:t>
            </a:r>
            <a:r>
              <a:rPr lang="en-US" altLang="en-US" sz="4000" dirty="0">
                <a:solidFill>
                  <a:srgbClr val="FF0000"/>
                </a:solidFill>
              </a:rPr>
              <a:t> </a:t>
            </a:r>
            <a:r>
              <a:rPr lang="en-US" altLang="en-US" sz="4000" dirty="0" err="1">
                <a:solidFill>
                  <a:srgbClr val="FF0000"/>
                </a:solidFill>
              </a:rPr>
              <a:t>ժողով</a:t>
            </a:r>
            <a:r>
              <a:rPr lang="en-US" altLang="en-US" sz="4000" dirty="0">
                <a:solidFill>
                  <a:srgbClr val="FF0000"/>
                </a:solidFill>
              </a:rPr>
              <a:t> </a:t>
            </a:r>
            <a:r>
              <a:rPr lang="en-US" altLang="en-US" sz="4000" dirty="0" err="1">
                <a:solidFill>
                  <a:srgbClr val="FF0000"/>
                </a:solidFill>
              </a:rPr>
              <a:t>համագործակցություն</a:t>
            </a:r>
            <a:endParaRPr lang="en-US" altLang="en-US" sz="4000" dirty="0">
              <a:solidFill>
                <a:srgbClr val="FF0000"/>
              </a:solidFill>
            </a:endParaRPr>
          </a:p>
          <a:p>
            <a:pPr algn="ctr" eaLnBrk="1" hangingPunct="1"/>
            <a:endParaRPr lang="hy-AM" altLang="en-US" sz="28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5029200" y="2362200"/>
            <a:ext cx="914400" cy="1295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1" name="Picture 60" descr="https://fb-s-c-a.akamaihd.net/h-ak-xfa1/v/t35.0-12/15368982_10211150067164573_1846229823_o.png?oh=3c3e7545a4b7f435bbf2a7a353939719&amp;oe=584A807A&amp;__gda__=1481264877_8d00516546d6d3e2b27e4ab1853750f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550" y="2667000"/>
            <a:ext cx="838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62" descr="https://fb-s-c-a.akamaihd.net/h-ak-xfa1/v/t35.0-12/15368982_10211150067164573_1846229823_o.png?oh=3c3e7545a4b7f435bbf2a7a353939719&amp;oe=584A807A&amp;__gda__=1481264877_8d00516546d6d3e2b27e4ab1853750f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819400"/>
            <a:ext cx="762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icture 72" descr="https://fb-s-c-a.akamaihd.net/h-ak-xfa1/v/t35.0-12/15368982_10211150067164573_1846229823_o.png?oh=3c3e7545a4b7f435bbf2a7a353939719&amp;oe=584A807A&amp;__gda__=1481264877_8d00516546d6d3e2b27e4ab1853750f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3075" y="4724400"/>
            <a:ext cx="838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64715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/>
      <p:bldP spid="23" grpId="0"/>
      <p:bldP spid="28" grpId="0" animBg="1"/>
      <p:bldP spid="29" grpId="0"/>
      <p:bldP spid="40" grpId="0" animBg="1"/>
      <p:bldP spid="41" grpId="0"/>
      <p:bldP spid="42" grpId="0"/>
      <p:bldP spid="47" grpId="0" animBg="1"/>
      <p:bldP spid="48" grpId="0"/>
      <p:bldP spid="49" grpId="0"/>
      <p:bldP spid="51" grpId="0" animBg="1"/>
      <p:bldP spid="52" grpId="0"/>
      <p:bldP spid="54" grpId="0"/>
      <p:bldP spid="55" grpId="0"/>
      <p:bldP spid="56" grpId="0" animBg="1"/>
      <p:bldP spid="65" grpId="0" animBg="1"/>
      <p:bldP spid="66" grpId="0"/>
      <p:bldP spid="67" grpId="0"/>
      <p:bldP spid="68" grpId="0" animBg="1"/>
      <p:bldP spid="69" grpId="0"/>
      <p:bldP spid="70" grpId="0"/>
      <p:bldP spid="71" grpId="0"/>
      <p:bldP spid="72" grpId="0" animBg="1"/>
      <p:bldP spid="74" grpId="0"/>
      <p:bldP spid="79" grpId="0"/>
      <p:bldP spid="80" grpId="0"/>
      <p:bldP spid="95" grpId="0"/>
      <p:bldP spid="97" grpId="0" animBg="1"/>
      <p:bldP spid="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4" descr="C:\Users\margar_hov.GIZ\Desktop\Minasyan GIZ 2017_Presentation\Post Legislative Titul -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31" t="13582"/>
          <a:stretch>
            <a:fillRect/>
          </a:stretch>
        </p:blipFill>
        <p:spPr>
          <a:xfrm>
            <a:off x="338611" y="1143000"/>
            <a:ext cx="8424389" cy="5599113"/>
          </a:xfrm>
          <a:prstGeom prst="rect">
            <a:avLst/>
          </a:prstGeom>
        </p:spPr>
      </p:pic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250166" y="2538412"/>
            <a:ext cx="18780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rial" charset="0"/>
              </a:rPr>
              <a:t>2014թ. </a:t>
            </a:r>
            <a:r>
              <a:rPr lang="hy-AM" altLang="en-US" sz="1600" dirty="0">
                <a:latin typeface="Arial" charset="0"/>
              </a:rPr>
              <a:t>Մ</a:t>
            </a:r>
            <a:r>
              <a:rPr lang="en-US" altLang="en-US" sz="1600" dirty="0" err="1">
                <a:latin typeface="Arial" charset="0"/>
              </a:rPr>
              <a:t>այիս</a:t>
            </a:r>
            <a:r>
              <a:rPr lang="en-US" altLang="en-US" sz="1600" dirty="0">
                <a:latin typeface="Arial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rial" charset="0"/>
              </a:rPr>
              <a:t>ք. </a:t>
            </a:r>
            <a:r>
              <a:rPr lang="en-US" altLang="en-US" sz="1600" dirty="0" err="1">
                <a:latin typeface="Arial" charset="0"/>
              </a:rPr>
              <a:t>Երևան</a:t>
            </a:r>
            <a:endParaRPr lang="en-US" altLang="en-US" sz="1600" dirty="0"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0166" y="216694"/>
            <a:ext cx="866523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800" dirty="0" err="1">
                <a:solidFill>
                  <a:srgbClr val="FF0000"/>
                </a:solidFill>
              </a:rPr>
              <a:t>Օրենքների</a:t>
            </a:r>
            <a:r>
              <a:rPr lang="en-US" altLang="en-US" sz="2800" dirty="0">
                <a:solidFill>
                  <a:srgbClr val="FF0000"/>
                </a:solidFill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</a:rPr>
              <a:t>կատարման</a:t>
            </a:r>
            <a:r>
              <a:rPr lang="en-US" altLang="en-US" sz="2800" dirty="0">
                <a:solidFill>
                  <a:srgbClr val="FF0000"/>
                </a:solidFill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</a:rPr>
              <a:t>ընթացքի</a:t>
            </a:r>
            <a:r>
              <a:rPr lang="en-US" altLang="en-US" sz="2800" dirty="0">
                <a:solidFill>
                  <a:srgbClr val="FF0000"/>
                </a:solidFill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</a:rPr>
              <a:t>նկատմամբ</a:t>
            </a:r>
            <a:r>
              <a:rPr lang="en-US" altLang="en-US" sz="2800" dirty="0">
                <a:solidFill>
                  <a:srgbClr val="FF0000"/>
                </a:solidFill>
              </a:rPr>
              <a:t>  </a:t>
            </a:r>
            <a:r>
              <a:rPr lang="en-US" altLang="en-US" sz="2800" dirty="0" err="1">
                <a:solidFill>
                  <a:srgbClr val="FF0000"/>
                </a:solidFill>
              </a:rPr>
              <a:t>վերահսկողություն</a:t>
            </a:r>
            <a:endParaRPr lang="en-US" altLang="en-US" sz="28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9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</TotalTime>
  <Words>387</Words>
  <Application>Microsoft Office PowerPoint</Application>
  <PresentationFormat>On-screen Show (4:3)</PresentationFormat>
  <Paragraphs>77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   Խորհրդարանի Երրորդ Առաքելությունը  Հանրային ֆինանսների կառավարման արդյունավետությունը՝ խորհրդարանի երրորդ առաքելության թիրախ  </vt:lpstr>
      <vt:lpstr>Խորհրդարանների առաքելությունները</vt:lpstr>
      <vt:lpstr>PowerPoint Presentation</vt:lpstr>
      <vt:lpstr>PowerPoint Presentation</vt:lpstr>
      <vt:lpstr> Հանրային ֆինանսների կառավարման արդյունավետությունը՝ խորհրդարանի երրորդ առաքելության թիրախ </vt:lpstr>
      <vt:lpstr>Վերահսկողական գործառույթ Հանրային ֆինանսների կառավարման արդյունավետության բարձրացման գործիքակազմ</vt:lpstr>
      <vt:lpstr>PowerPoint Presentation</vt:lpstr>
      <vt:lpstr>PowerPoint Presentation</vt:lpstr>
      <vt:lpstr>PowerPoint Presentation</vt:lpstr>
      <vt:lpstr>   </vt:lpstr>
      <vt:lpstr>ՇՆՈՐՀԱԿԱԼՈՒԹՅՈՒՆ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Gagik Minasyan</dc:creator>
  <cp:lastModifiedBy>Svetlana Hovakimyan</cp:lastModifiedBy>
  <cp:revision>62</cp:revision>
  <dcterms:created xsi:type="dcterms:W3CDTF">2006-08-16T00:00:00Z</dcterms:created>
  <dcterms:modified xsi:type="dcterms:W3CDTF">2018-11-05T12:58:43Z</dcterms:modified>
</cp:coreProperties>
</file>