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92" r:id="rId3"/>
    <p:sldId id="293" r:id="rId4"/>
    <p:sldId id="274" r:id="rId5"/>
    <p:sldId id="275" r:id="rId6"/>
    <p:sldId id="276" r:id="rId7"/>
    <p:sldId id="277" r:id="rId8"/>
    <p:sldId id="281" r:id="rId9"/>
    <p:sldId id="278" r:id="rId10"/>
    <p:sldId id="315" r:id="rId11"/>
    <p:sldId id="316" r:id="rId12"/>
    <p:sldId id="317" r:id="rId13"/>
    <p:sldId id="296" r:id="rId14"/>
    <p:sldId id="318" r:id="rId15"/>
    <p:sldId id="319" r:id="rId16"/>
    <p:sldId id="320" r:id="rId17"/>
    <p:sldId id="306" r:id="rId18"/>
    <p:sldId id="307" r:id="rId19"/>
    <p:sldId id="286" r:id="rId20"/>
    <p:sldId id="287" r:id="rId21"/>
    <p:sldId id="322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A52EC5-A3E8-4E58-B94F-988D12ACC667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B5CFC-5DE2-4BFF-93E5-E2D1FFF19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90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28601"/>
            <a:ext cx="7543800" cy="14478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ԱԶԳԱՅԻՆ ԺՈՂՈՎԸ ԾՐԱԳՐԱՅԻՆ ԲՅՈՒՋԵՏԱՎՈՐՄԱՆ ՆԵՐԴՐՄԱՆ ՊԱՀԱՆՋԱՏԵՐ ՈՒ ԳՈՐԾԸՆԿԵՐ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69" y="1752600"/>
            <a:ext cx="43053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990600" y="5867400"/>
            <a:ext cx="6324600" cy="838200"/>
          </a:xfrm>
        </p:spPr>
        <p:txBody>
          <a:bodyPr>
            <a:normAutofit fontScale="25000" lnSpcReduction="20000"/>
          </a:bodyPr>
          <a:lstStyle/>
          <a:p>
            <a:pPr>
              <a:spcBef>
                <a:spcPct val="0"/>
              </a:spcBef>
            </a:pPr>
            <a:r>
              <a:rPr lang="hy-AM" altLang="en-US" sz="6400" b="1" dirty="0">
                <a:solidFill>
                  <a:schemeClr val="tx1"/>
                </a:solidFill>
                <a:latin typeface="Sylfaen" panose="010A0502050306030303" pitchFamily="18" charset="0"/>
              </a:rPr>
              <a:t>Գագիկ Մինասյան</a:t>
            </a:r>
          </a:p>
          <a:p>
            <a:pPr>
              <a:spcBef>
                <a:spcPct val="0"/>
              </a:spcBef>
            </a:pPr>
            <a:r>
              <a:rPr lang="hy-AM" altLang="en-US" sz="6400" b="1" dirty="0">
                <a:solidFill>
                  <a:schemeClr val="tx1"/>
                </a:solidFill>
                <a:latin typeface="Sylfaen" panose="010A0502050306030303" pitchFamily="18" charset="0"/>
              </a:rPr>
              <a:t>ՀՀ ԱԺ ֆինանսավարկային և բյուջետային հարցերի </a:t>
            </a:r>
          </a:p>
          <a:p>
            <a:pPr>
              <a:spcBef>
                <a:spcPct val="0"/>
              </a:spcBef>
            </a:pPr>
            <a:r>
              <a:rPr lang="hy-AM" altLang="en-US" sz="6400" b="1" dirty="0">
                <a:solidFill>
                  <a:schemeClr val="tx1"/>
                </a:solidFill>
                <a:latin typeface="Sylfaen" panose="010A0502050306030303" pitchFamily="18" charset="0"/>
              </a:rPr>
              <a:t>մշտական հանձնաժողովի նախագահ</a:t>
            </a:r>
          </a:p>
          <a:p>
            <a:pPr>
              <a:spcBef>
                <a:spcPct val="0"/>
              </a:spcBef>
            </a:pPr>
            <a:r>
              <a:rPr lang="hy-AM" altLang="en-US" sz="6400" b="1" dirty="0" smtClean="0">
                <a:solidFill>
                  <a:schemeClr val="tx1"/>
                </a:solidFill>
                <a:latin typeface="Sylfaen" panose="010A0502050306030303" pitchFamily="18" charset="0"/>
              </a:rPr>
              <a:t>201</a:t>
            </a:r>
            <a:r>
              <a:rPr lang="en-US" altLang="en-US" sz="6400" b="1" dirty="0" smtClean="0">
                <a:solidFill>
                  <a:schemeClr val="tx1"/>
                </a:solidFill>
                <a:latin typeface="Sylfaen" panose="010A0502050306030303" pitchFamily="18" charset="0"/>
              </a:rPr>
              <a:t>8</a:t>
            </a:r>
            <a:r>
              <a:rPr lang="hy-AM" altLang="en-US" sz="6400" b="1" dirty="0" smtClean="0">
                <a:solidFill>
                  <a:schemeClr val="tx1"/>
                </a:solidFill>
                <a:latin typeface="Sylfaen" panose="010A0502050306030303" pitchFamily="18" charset="0"/>
              </a:rPr>
              <a:t>թ</a:t>
            </a:r>
            <a:r>
              <a:rPr lang="hy-AM" altLang="en-US" sz="6400" b="1" dirty="0">
                <a:solidFill>
                  <a:schemeClr val="tx1"/>
                </a:solidFill>
                <a:latin typeface="Sylfaen" panose="010A0502050306030303" pitchFamily="18" charset="0"/>
              </a:rPr>
              <a:t>. </a:t>
            </a:r>
            <a:r>
              <a:rPr lang="en-US" altLang="en-US" sz="6400" b="1" dirty="0" err="1" smtClean="0">
                <a:solidFill>
                  <a:schemeClr val="tx1"/>
                </a:solidFill>
                <a:latin typeface="Sylfaen" panose="010A0502050306030303" pitchFamily="18" charset="0"/>
              </a:rPr>
              <a:t>Հոկտեմբեր</a:t>
            </a:r>
            <a:endParaRPr lang="hy-AM" altLang="en-US" sz="6400" b="1" dirty="0">
              <a:solidFill>
                <a:schemeClr val="tx1"/>
              </a:solidFill>
              <a:latin typeface="Sylfaen" panose="010A0502050306030303" pitchFamily="18" charset="0"/>
            </a:endParaRPr>
          </a:p>
          <a:p>
            <a:endParaRPr lang="en-US" dirty="0"/>
          </a:p>
        </p:txBody>
      </p:sp>
      <p:pic>
        <p:nvPicPr>
          <p:cNvPr id="6" name="Picture 2" descr="C:\Users\margar_hov\Desktop\Tsakhadzor 2015_PFM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869" y="1752600"/>
            <a:ext cx="390366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margar_hov\Desktop\GIZ cover-1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4569" y="3886200"/>
            <a:ext cx="8208961" cy="1866294"/>
          </a:xfrm>
          <a:noFill/>
        </p:spPr>
      </p:pic>
    </p:spTree>
    <p:extLst>
      <p:ext uri="{BB962C8B-B14F-4D97-AF65-F5344CB8AC3E}">
        <p14:creationId xmlns:p14="http://schemas.microsoft.com/office/powerpoint/2010/main" val="1002219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066800"/>
          </a:xfrm>
        </p:spPr>
        <p:txBody>
          <a:bodyPr>
            <a:noAutofit/>
          </a:bodyPr>
          <a:lstStyle/>
          <a:p>
            <a:r>
              <a:rPr lang="en-US" sz="3600" b="1" u="sng" dirty="0" err="1" smtClean="0">
                <a:solidFill>
                  <a:srgbClr val="FF0000"/>
                </a:solidFill>
              </a:rPr>
              <a:t>Ծրագրային</a:t>
            </a:r>
            <a:r>
              <a:rPr lang="en-US" sz="3600" b="1" u="sng" dirty="0" smtClean="0">
                <a:solidFill>
                  <a:srgbClr val="FF0000"/>
                </a:solidFill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</a:rPr>
              <a:t>բյուջետավորման</a:t>
            </a:r>
            <a:r>
              <a:rPr lang="en-US" sz="3600" b="1" u="sng" dirty="0" smtClean="0">
                <a:solidFill>
                  <a:srgbClr val="FF0000"/>
                </a:solidFill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</a:rPr>
              <a:t>համալիր</a:t>
            </a:r>
            <a:r>
              <a:rPr lang="en-US" sz="3600" b="1" u="sng" dirty="0" smtClean="0">
                <a:solidFill>
                  <a:srgbClr val="FF0000"/>
                </a:solidFill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</a:rPr>
              <a:t>ներդրման</a:t>
            </a:r>
            <a:r>
              <a:rPr lang="en-US" sz="3600" b="1" u="sng" dirty="0" smtClean="0">
                <a:solidFill>
                  <a:srgbClr val="FF0000"/>
                </a:solidFill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</a:rPr>
              <a:t>խնդիրը</a:t>
            </a:r>
            <a:endParaRPr lang="en-US" sz="3600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    </a:t>
            </a:r>
            <a:r>
              <a:rPr lang="en-US" sz="3300" dirty="0" err="1" smtClean="0"/>
              <a:t>Խնդրի</a:t>
            </a:r>
            <a:r>
              <a:rPr lang="en-US" sz="3300" dirty="0" smtClean="0"/>
              <a:t> </a:t>
            </a:r>
            <a:r>
              <a:rPr lang="en-US" sz="3300" dirty="0" err="1" smtClean="0"/>
              <a:t>ձևակերպում</a:t>
            </a:r>
            <a:endParaRPr lang="en-US" sz="3300" dirty="0" smtClean="0"/>
          </a:p>
          <a:p>
            <a:r>
              <a:rPr lang="en-US" sz="2400" dirty="0" err="1"/>
              <a:t>Ոլորտային</a:t>
            </a:r>
            <a:r>
              <a:rPr lang="en-US" sz="2400" dirty="0"/>
              <a:t> </a:t>
            </a:r>
            <a:r>
              <a:rPr lang="en-US" sz="2400" dirty="0" err="1"/>
              <a:t>ռազմավարությունները</a:t>
            </a:r>
            <a:r>
              <a:rPr lang="en-US" sz="2400" dirty="0"/>
              <a:t> </a:t>
            </a:r>
            <a:r>
              <a:rPr lang="en-US" sz="2400" dirty="0" err="1"/>
              <a:t>պետք</a:t>
            </a:r>
            <a:r>
              <a:rPr lang="en-US" sz="2400" dirty="0"/>
              <a:t> է </a:t>
            </a:r>
            <a:r>
              <a:rPr lang="en-US" sz="2400" dirty="0" err="1"/>
              <a:t>բխեն</a:t>
            </a:r>
            <a:r>
              <a:rPr lang="en-US" sz="2400" dirty="0"/>
              <a:t> </a:t>
            </a:r>
            <a:r>
              <a:rPr lang="en-US" sz="2400" dirty="0" smtClean="0"/>
              <a:t> </a:t>
            </a:r>
            <a:r>
              <a:rPr lang="en-US" sz="2400" dirty="0" err="1"/>
              <a:t>կառավարության</a:t>
            </a:r>
            <a:r>
              <a:rPr lang="en-US" sz="2400" dirty="0"/>
              <a:t> </a:t>
            </a:r>
            <a:r>
              <a:rPr lang="en-US" sz="2400" dirty="0" err="1"/>
              <a:t>գործունեության</a:t>
            </a:r>
            <a:r>
              <a:rPr lang="en-US" sz="2400" dirty="0"/>
              <a:t> </a:t>
            </a:r>
            <a:r>
              <a:rPr lang="en-US" sz="2400" dirty="0" err="1"/>
              <a:t>ծրագրից</a:t>
            </a:r>
            <a:r>
              <a:rPr lang="en-US" sz="2400" dirty="0"/>
              <a:t>: </a:t>
            </a:r>
          </a:p>
          <a:p>
            <a:r>
              <a:rPr lang="en-US" sz="2400" dirty="0"/>
              <a:t>2020 (</a:t>
            </a:r>
            <a:r>
              <a:rPr lang="en-US" sz="2400" dirty="0" err="1" smtClean="0"/>
              <a:t>նվազագույնը</a:t>
            </a:r>
            <a:r>
              <a:rPr lang="en-US" sz="2400" dirty="0" smtClean="0"/>
              <a:t> </a:t>
            </a:r>
            <a:r>
              <a:rPr lang="en-US" sz="2400" dirty="0"/>
              <a:t>2021) </a:t>
            </a:r>
            <a:r>
              <a:rPr lang="en-US" sz="2400" dirty="0" err="1" smtClean="0"/>
              <a:t>թվականից</a:t>
            </a:r>
            <a:r>
              <a:rPr lang="en-US" sz="2400" dirty="0" smtClean="0"/>
              <a:t> </a:t>
            </a:r>
            <a:r>
              <a:rPr lang="en-US" sz="2400" dirty="0" err="1"/>
              <a:t>բոլոր</a:t>
            </a:r>
            <a:r>
              <a:rPr lang="en-US" sz="2400" dirty="0"/>
              <a:t> </a:t>
            </a:r>
            <a:r>
              <a:rPr lang="en-US" sz="2400" dirty="0" err="1"/>
              <a:t>բյուջետայի</a:t>
            </a:r>
            <a:r>
              <a:rPr lang="en-US" sz="2400" dirty="0"/>
              <a:t>  </a:t>
            </a:r>
            <a:r>
              <a:rPr lang="en-US" sz="2400" dirty="0" err="1"/>
              <a:t>ծրագրերը</a:t>
            </a:r>
            <a:r>
              <a:rPr lang="en-US" sz="2400" dirty="0"/>
              <a:t> </a:t>
            </a:r>
            <a:r>
              <a:rPr lang="en-US" sz="2400" dirty="0" err="1"/>
              <a:t>պետք</a:t>
            </a:r>
            <a:r>
              <a:rPr lang="en-US" sz="2400" dirty="0"/>
              <a:t> է </a:t>
            </a:r>
            <a:r>
              <a:rPr lang="en-US" sz="2400" dirty="0" err="1"/>
              <a:t>բխեն</a:t>
            </a:r>
            <a:r>
              <a:rPr lang="en-US" sz="2400" dirty="0"/>
              <a:t> </a:t>
            </a:r>
            <a:r>
              <a:rPr lang="en-US" sz="2400" dirty="0" err="1"/>
              <a:t>համապատասխան</a:t>
            </a:r>
            <a:r>
              <a:rPr lang="en-US" sz="2400" dirty="0"/>
              <a:t> </a:t>
            </a:r>
            <a:r>
              <a:rPr lang="en-US" sz="2400" dirty="0" err="1"/>
              <a:t>ոլորտային</a:t>
            </a:r>
            <a:r>
              <a:rPr lang="en-US" sz="2400" dirty="0"/>
              <a:t> </a:t>
            </a:r>
            <a:r>
              <a:rPr lang="en-US" sz="2400" dirty="0" err="1"/>
              <a:t>ռազմավարություններից</a:t>
            </a:r>
            <a:r>
              <a:rPr lang="en-US" sz="2400" dirty="0" smtClean="0"/>
              <a:t>: </a:t>
            </a:r>
          </a:p>
          <a:p>
            <a:r>
              <a:rPr lang="en-US" sz="2400" dirty="0" smtClean="0"/>
              <a:t>2020 </a:t>
            </a:r>
            <a:r>
              <a:rPr lang="en-US" sz="2400" dirty="0"/>
              <a:t>(</a:t>
            </a:r>
            <a:r>
              <a:rPr lang="en-US" sz="2400" dirty="0" err="1" smtClean="0"/>
              <a:t>նվազագույնը</a:t>
            </a:r>
            <a:r>
              <a:rPr lang="en-US" sz="2400" dirty="0" smtClean="0"/>
              <a:t> </a:t>
            </a:r>
            <a:r>
              <a:rPr lang="en-US" sz="2400" dirty="0"/>
              <a:t>2021) </a:t>
            </a:r>
            <a:r>
              <a:rPr lang="en-US" sz="2400" dirty="0" err="1" smtClean="0"/>
              <a:t>թվականից</a:t>
            </a:r>
            <a:r>
              <a:rPr lang="en-US" sz="2400" dirty="0" smtClean="0"/>
              <a:t> </a:t>
            </a:r>
            <a:r>
              <a:rPr lang="en-US" sz="2400" dirty="0" err="1"/>
              <a:t>պետական</a:t>
            </a:r>
            <a:r>
              <a:rPr lang="en-US" sz="2400" dirty="0"/>
              <a:t> </a:t>
            </a:r>
            <a:r>
              <a:rPr lang="en-US" sz="2400" dirty="0" err="1"/>
              <a:t>բյուջեի</a:t>
            </a:r>
            <a:r>
              <a:rPr lang="en-US" sz="2400" dirty="0"/>
              <a:t> </a:t>
            </a:r>
            <a:r>
              <a:rPr lang="en-US" sz="2400" dirty="0" err="1"/>
              <a:t>նախագծում</a:t>
            </a:r>
            <a:r>
              <a:rPr lang="en-US" sz="2400" dirty="0"/>
              <a:t> </a:t>
            </a:r>
            <a:r>
              <a:rPr lang="en-US" sz="2400" dirty="0" err="1"/>
              <a:t>ծրագրերի</a:t>
            </a:r>
            <a:r>
              <a:rPr lang="en-US" sz="2400" dirty="0"/>
              <a:t> </a:t>
            </a:r>
            <a:r>
              <a:rPr lang="en-US" sz="2400" dirty="0" err="1"/>
              <a:t>կատարողական</a:t>
            </a:r>
            <a:r>
              <a:rPr lang="en-US" sz="2400" dirty="0"/>
              <a:t> </a:t>
            </a:r>
            <a:r>
              <a:rPr lang="en-US" sz="2400" dirty="0" err="1"/>
              <a:t>հիմնական</a:t>
            </a:r>
            <a:r>
              <a:rPr lang="en-US" sz="2400" dirty="0"/>
              <a:t> </a:t>
            </a:r>
            <a:r>
              <a:rPr lang="en-US" sz="2400" dirty="0" err="1"/>
              <a:t>ցուցանիշների</a:t>
            </a:r>
            <a:r>
              <a:rPr lang="en-US" sz="2400" dirty="0"/>
              <a:t> </a:t>
            </a:r>
            <a:r>
              <a:rPr lang="en-US" sz="2400" dirty="0" err="1"/>
              <a:t>հատվածը</a:t>
            </a:r>
            <a:r>
              <a:rPr lang="en-US" sz="2400" dirty="0"/>
              <a:t> </a:t>
            </a:r>
            <a:r>
              <a:rPr lang="en-US" sz="2400" dirty="0" err="1"/>
              <a:t>պետք</a:t>
            </a:r>
            <a:r>
              <a:rPr lang="en-US" sz="2400" dirty="0"/>
              <a:t> է </a:t>
            </a:r>
            <a:r>
              <a:rPr lang="en-US" sz="2400" dirty="0" err="1"/>
              <a:t>լինի</a:t>
            </a:r>
            <a:r>
              <a:rPr lang="en-US" sz="2400" dirty="0"/>
              <a:t> </a:t>
            </a:r>
            <a:r>
              <a:rPr lang="en-US" sz="2400" dirty="0" err="1"/>
              <a:t>բյուջեի</a:t>
            </a:r>
            <a:r>
              <a:rPr lang="en-US" sz="2400" dirty="0"/>
              <a:t> </a:t>
            </a:r>
            <a:r>
              <a:rPr lang="en-US" sz="2400" dirty="0" err="1"/>
              <a:t>մասին</a:t>
            </a:r>
            <a:r>
              <a:rPr lang="en-US" sz="2400" dirty="0"/>
              <a:t> </a:t>
            </a:r>
            <a:r>
              <a:rPr lang="en-US" sz="2400" dirty="0" err="1"/>
              <a:t>օրենքի</a:t>
            </a:r>
            <a:r>
              <a:rPr lang="en-US" sz="2400" dirty="0"/>
              <a:t> </a:t>
            </a:r>
            <a:r>
              <a:rPr lang="en-US" sz="2400" dirty="0" err="1"/>
              <a:t>մաս</a:t>
            </a:r>
            <a:r>
              <a:rPr lang="en-US" sz="2400" dirty="0"/>
              <a:t>: 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385108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Ծրագրային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բյուջետավորման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համալիր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ներդրման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կարևորագույն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արդյունքները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br>
              <a:rPr lang="en-US" sz="3200" dirty="0" smtClean="0">
                <a:solidFill>
                  <a:srgbClr val="FF0000"/>
                </a:solidFill>
              </a:rPr>
            </a:b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686800" cy="54102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3100" dirty="0" err="1" smtClean="0"/>
              <a:t>Խնդրի</a:t>
            </a:r>
            <a:r>
              <a:rPr lang="en-US" sz="3100" dirty="0" smtClean="0"/>
              <a:t> </a:t>
            </a:r>
            <a:r>
              <a:rPr lang="en-US" sz="3100" dirty="0" err="1" smtClean="0"/>
              <a:t>այսպիսի</a:t>
            </a:r>
            <a:r>
              <a:rPr lang="en-US" sz="3100" dirty="0" smtClean="0"/>
              <a:t> </a:t>
            </a:r>
            <a:r>
              <a:rPr lang="en-US" sz="3100" dirty="0" err="1" smtClean="0"/>
              <a:t>ձևակերպումը</a:t>
            </a:r>
            <a:r>
              <a:rPr lang="en-US" sz="3100" dirty="0" smtClean="0"/>
              <a:t> </a:t>
            </a:r>
            <a:r>
              <a:rPr lang="en-US" sz="3100" dirty="0" err="1" smtClean="0"/>
              <a:t>հանրության</a:t>
            </a:r>
            <a:r>
              <a:rPr lang="en-US" sz="3100" dirty="0" smtClean="0"/>
              <a:t> և </a:t>
            </a:r>
            <a:r>
              <a:rPr lang="en-US" sz="3100" dirty="0" err="1" smtClean="0"/>
              <a:t>խորհրդարանի</a:t>
            </a:r>
            <a:r>
              <a:rPr lang="en-US" sz="3100" dirty="0" smtClean="0"/>
              <a:t> </a:t>
            </a:r>
            <a:r>
              <a:rPr lang="en-US" sz="3100" dirty="0" err="1" smtClean="0"/>
              <a:t>համար</a:t>
            </a:r>
            <a:r>
              <a:rPr lang="en-US" sz="3100" dirty="0" smtClean="0"/>
              <a:t> </a:t>
            </a:r>
            <a:r>
              <a:rPr lang="en-US" sz="3100" dirty="0" err="1" smtClean="0"/>
              <a:t>բացատրելի</a:t>
            </a:r>
            <a:r>
              <a:rPr lang="en-US" sz="3100" dirty="0" smtClean="0"/>
              <a:t> </a:t>
            </a:r>
            <a:r>
              <a:rPr lang="en-US" sz="3100" dirty="0" err="1" smtClean="0"/>
              <a:t>ու</a:t>
            </a:r>
            <a:r>
              <a:rPr lang="en-US" sz="3100" dirty="0" smtClean="0"/>
              <a:t> </a:t>
            </a:r>
            <a:r>
              <a:rPr lang="en-US" sz="3100" dirty="0" err="1" smtClean="0"/>
              <a:t>վերահսկելի</a:t>
            </a:r>
            <a:r>
              <a:rPr lang="en-US" sz="3100" dirty="0" smtClean="0"/>
              <a:t> </a:t>
            </a:r>
            <a:r>
              <a:rPr lang="en-US" sz="3100" dirty="0" err="1" smtClean="0"/>
              <a:t>են</a:t>
            </a:r>
            <a:r>
              <a:rPr lang="en-US" sz="3100" dirty="0" smtClean="0"/>
              <a:t> </a:t>
            </a:r>
            <a:r>
              <a:rPr lang="en-US" sz="3100" dirty="0" err="1" smtClean="0"/>
              <a:t>դարձնում</a:t>
            </a:r>
            <a:r>
              <a:rPr lang="en-US" sz="3100" dirty="0" smtClean="0"/>
              <a:t> </a:t>
            </a:r>
            <a:r>
              <a:rPr lang="en-US" sz="3100" dirty="0" err="1" smtClean="0"/>
              <a:t>հանրային</a:t>
            </a:r>
            <a:r>
              <a:rPr lang="en-US" sz="3100" dirty="0" smtClean="0"/>
              <a:t> </a:t>
            </a:r>
            <a:r>
              <a:rPr lang="en-US" sz="3100" dirty="0" err="1" smtClean="0"/>
              <a:t>ֆինանսների</a:t>
            </a:r>
            <a:r>
              <a:rPr lang="en-US" sz="3100" dirty="0" smtClean="0"/>
              <a:t> </a:t>
            </a:r>
            <a:r>
              <a:rPr lang="en-US" sz="3100" dirty="0" err="1" smtClean="0"/>
              <a:t>օգտագործման</a:t>
            </a:r>
            <a:r>
              <a:rPr lang="en-US" sz="3100" dirty="0" smtClean="0"/>
              <a:t> </a:t>
            </a:r>
            <a:r>
              <a:rPr lang="en-US" sz="3100" dirty="0" err="1" smtClean="0"/>
              <a:t>ուղղությունները</a:t>
            </a:r>
            <a:r>
              <a:rPr lang="en-US" sz="3100" dirty="0" smtClean="0"/>
              <a:t> և </a:t>
            </a:r>
            <a:r>
              <a:rPr lang="en-US" sz="3100" dirty="0" err="1" smtClean="0"/>
              <a:t>տրամաբանությունը</a:t>
            </a:r>
            <a:r>
              <a:rPr lang="en-US" sz="3100" dirty="0" smtClean="0"/>
              <a:t>:</a:t>
            </a:r>
          </a:p>
          <a:p>
            <a:pPr marL="0" indent="0">
              <a:buNone/>
            </a:pPr>
            <a:r>
              <a:rPr lang="en-US" sz="3100" dirty="0" smtClean="0"/>
              <a:t> </a:t>
            </a:r>
          </a:p>
          <a:p>
            <a:pPr marL="0" indent="0">
              <a:buNone/>
            </a:pPr>
            <a:r>
              <a:rPr lang="en-US" sz="3100" dirty="0"/>
              <a:t>	</a:t>
            </a:r>
            <a:r>
              <a:rPr lang="en-US" sz="3100" dirty="0" err="1" smtClean="0"/>
              <a:t>Խորհրդարանի</a:t>
            </a:r>
            <a:r>
              <a:rPr lang="en-US" sz="3100" dirty="0" smtClean="0"/>
              <a:t> </a:t>
            </a:r>
            <a:r>
              <a:rPr lang="en-US" sz="3100" dirty="0" err="1" smtClean="0"/>
              <a:t>համար</a:t>
            </a:r>
            <a:r>
              <a:rPr lang="en-US" sz="3100" dirty="0" smtClean="0"/>
              <a:t> </a:t>
            </a:r>
            <a:r>
              <a:rPr lang="en-US" sz="3100" dirty="0" err="1" smtClean="0"/>
              <a:t>սա</a:t>
            </a:r>
            <a:r>
              <a:rPr lang="en-US" sz="3100" dirty="0" smtClean="0"/>
              <a:t>  </a:t>
            </a:r>
            <a:r>
              <a:rPr lang="en-US" sz="3100" dirty="0" err="1" smtClean="0"/>
              <a:t>հատկապես</a:t>
            </a:r>
            <a:r>
              <a:rPr lang="en-US" sz="3100" dirty="0" smtClean="0"/>
              <a:t> </a:t>
            </a:r>
            <a:r>
              <a:rPr lang="en-US" sz="3100" dirty="0" err="1" smtClean="0"/>
              <a:t>կարևոր</a:t>
            </a:r>
            <a:r>
              <a:rPr lang="en-US" sz="3100" dirty="0" smtClean="0"/>
              <a:t> է, </a:t>
            </a:r>
            <a:r>
              <a:rPr lang="en-US" sz="3100" dirty="0" err="1" smtClean="0"/>
              <a:t>քանի</a:t>
            </a:r>
            <a:r>
              <a:rPr lang="en-US" sz="3100" dirty="0" smtClean="0"/>
              <a:t> </a:t>
            </a:r>
            <a:r>
              <a:rPr lang="en-US" sz="3100" dirty="0" err="1" smtClean="0"/>
              <a:t>որ</a:t>
            </a:r>
            <a:r>
              <a:rPr lang="en-US" sz="3100" dirty="0" smtClean="0"/>
              <a:t> </a:t>
            </a:r>
            <a:r>
              <a:rPr lang="en-US" sz="3100" dirty="0" err="1" smtClean="0"/>
              <a:t>Սահմանադրության</a:t>
            </a:r>
            <a:r>
              <a:rPr lang="en-US" sz="3100" dirty="0" smtClean="0"/>
              <a:t> </a:t>
            </a:r>
            <a:r>
              <a:rPr lang="en-US" sz="3100" dirty="0" err="1" smtClean="0"/>
              <a:t>համաձայն</a:t>
            </a:r>
            <a:r>
              <a:rPr lang="en-US" sz="3100" dirty="0" smtClean="0"/>
              <a:t> </a:t>
            </a:r>
            <a:r>
              <a:rPr lang="en-US" sz="3100" dirty="0" err="1" smtClean="0"/>
              <a:t>խորհրդարանն</a:t>
            </a:r>
            <a:r>
              <a:rPr lang="en-US" sz="3100" dirty="0" smtClean="0"/>
              <a:t> է </a:t>
            </a:r>
            <a:r>
              <a:rPr lang="en-US" sz="3100" dirty="0" err="1" smtClean="0"/>
              <a:t>հաստատում</a:t>
            </a:r>
            <a:r>
              <a:rPr lang="en-US" sz="3100" dirty="0" smtClean="0"/>
              <a:t> </a:t>
            </a:r>
            <a:r>
              <a:rPr lang="en-US" sz="3100" dirty="0" err="1" smtClean="0"/>
              <a:t>կառավարության</a:t>
            </a:r>
            <a:r>
              <a:rPr lang="en-US" sz="3100" dirty="0" smtClean="0"/>
              <a:t> </a:t>
            </a:r>
            <a:r>
              <a:rPr lang="en-US" sz="3100" dirty="0" err="1" smtClean="0"/>
              <a:t>գործունեության</a:t>
            </a:r>
            <a:r>
              <a:rPr lang="en-US" sz="3100" dirty="0" smtClean="0"/>
              <a:t> </a:t>
            </a:r>
            <a:r>
              <a:rPr lang="en-US" sz="3100" dirty="0" err="1" smtClean="0"/>
              <a:t>ծրագիրը</a:t>
            </a:r>
            <a:r>
              <a:rPr lang="en-US" sz="3100" dirty="0" smtClean="0"/>
              <a:t>, </a:t>
            </a:r>
            <a:r>
              <a:rPr lang="en-US" sz="3100" dirty="0" err="1" smtClean="0"/>
              <a:t>ընդունում</a:t>
            </a:r>
            <a:r>
              <a:rPr lang="en-US" sz="3100" dirty="0" smtClean="0"/>
              <a:t> </a:t>
            </a:r>
            <a:r>
              <a:rPr lang="en-US" sz="3100" dirty="0" err="1" smtClean="0"/>
              <a:t>պետական</a:t>
            </a:r>
            <a:r>
              <a:rPr lang="en-US" sz="3100" dirty="0" smtClean="0"/>
              <a:t> </a:t>
            </a:r>
            <a:r>
              <a:rPr lang="en-US" sz="3100" dirty="0" err="1" smtClean="0"/>
              <a:t>բյուջեն</a:t>
            </a:r>
            <a:r>
              <a:rPr lang="en-US" sz="3100" dirty="0"/>
              <a:t> </a:t>
            </a:r>
            <a:r>
              <a:rPr lang="en-US" sz="3100" dirty="0" smtClean="0"/>
              <a:t>և </a:t>
            </a:r>
            <a:r>
              <a:rPr lang="en-US" sz="3100" dirty="0" err="1" smtClean="0"/>
              <a:t>վերահսկողություն</a:t>
            </a:r>
            <a:r>
              <a:rPr lang="en-US" sz="3100" dirty="0" smtClean="0"/>
              <a:t> </a:t>
            </a:r>
            <a:r>
              <a:rPr lang="en-US" sz="3100" dirty="0" err="1" smtClean="0"/>
              <a:t>իրականացնում</a:t>
            </a:r>
            <a:r>
              <a:rPr lang="en-US" sz="3100" dirty="0" smtClean="0"/>
              <a:t> </a:t>
            </a:r>
            <a:r>
              <a:rPr lang="en-US" sz="3100" dirty="0" err="1" smtClean="0"/>
              <a:t>պետական</a:t>
            </a:r>
            <a:r>
              <a:rPr lang="en-US" sz="3100" dirty="0" smtClean="0"/>
              <a:t> </a:t>
            </a:r>
            <a:r>
              <a:rPr lang="en-US" sz="3100" dirty="0" err="1" smtClean="0"/>
              <a:t>բյուջեի</a:t>
            </a:r>
            <a:r>
              <a:rPr lang="en-US" sz="3100" dirty="0" smtClean="0"/>
              <a:t> </a:t>
            </a:r>
            <a:r>
              <a:rPr lang="en-US" sz="3100" dirty="0" err="1" smtClean="0"/>
              <a:t>կատարման</a:t>
            </a:r>
            <a:r>
              <a:rPr lang="en-US" sz="3100" dirty="0" smtClean="0"/>
              <a:t> </a:t>
            </a:r>
            <a:r>
              <a:rPr lang="en-US" sz="3100" dirty="0" err="1" smtClean="0"/>
              <a:t>նկատմանբ</a:t>
            </a:r>
            <a:r>
              <a:rPr lang="en-US" sz="3100" dirty="0" smtClean="0"/>
              <a:t>:</a:t>
            </a:r>
          </a:p>
          <a:p>
            <a:pPr marL="0" indent="0">
              <a:buNone/>
            </a:pPr>
            <a:endParaRPr lang="en-US" sz="3100" dirty="0" smtClean="0"/>
          </a:p>
          <a:p>
            <a:pPr marL="0" indent="0">
              <a:buNone/>
            </a:pPr>
            <a:r>
              <a:rPr lang="en-US" sz="3100" dirty="0" smtClean="0"/>
              <a:t>	</a:t>
            </a:r>
            <a:r>
              <a:rPr lang="en-US" sz="3100" dirty="0" err="1" smtClean="0"/>
              <a:t>Ոլորտային</a:t>
            </a:r>
            <a:r>
              <a:rPr lang="en-US" sz="3100" dirty="0" smtClean="0"/>
              <a:t> </a:t>
            </a:r>
            <a:r>
              <a:rPr lang="en-US" sz="3100" dirty="0" err="1"/>
              <a:t>ռազմավարությունների</a:t>
            </a:r>
            <a:r>
              <a:rPr lang="en-US" sz="3100" dirty="0"/>
              <a:t> </a:t>
            </a:r>
            <a:r>
              <a:rPr lang="en-US" sz="3100" dirty="0" err="1"/>
              <a:t>մշակումը</a:t>
            </a:r>
            <a:r>
              <a:rPr lang="en-US" sz="3100" dirty="0"/>
              <a:t> և </a:t>
            </a:r>
            <a:r>
              <a:rPr lang="en-US" sz="3100" dirty="0" err="1"/>
              <a:t>բյուջետային</a:t>
            </a:r>
            <a:r>
              <a:rPr lang="en-US" sz="3100" dirty="0"/>
              <a:t>    </a:t>
            </a:r>
            <a:r>
              <a:rPr lang="en-US" sz="3100" dirty="0" err="1" smtClean="0"/>
              <a:t>ծրագրերի</a:t>
            </a:r>
            <a:r>
              <a:rPr lang="en-US" sz="3100" dirty="0" smtClean="0"/>
              <a:t> </a:t>
            </a:r>
            <a:r>
              <a:rPr lang="en-US" sz="3100" dirty="0" err="1"/>
              <a:t>բխեցումը</a:t>
            </a:r>
            <a:r>
              <a:rPr lang="en-US" sz="3100" dirty="0"/>
              <a:t> </a:t>
            </a:r>
            <a:r>
              <a:rPr lang="en-US" sz="3100" dirty="0" err="1"/>
              <a:t>այդ</a:t>
            </a:r>
            <a:r>
              <a:rPr lang="en-US" sz="3100" dirty="0"/>
              <a:t> </a:t>
            </a:r>
            <a:r>
              <a:rPr lang="en-US" sz="3100" dirty="0" err="1"/>
              <a:t>ռազմավարություններից</a:t>
            </a:r>
            <a:r>
              <a:rPr lang="en-US" sz="3100" dirty="0"/>
              <a:t> </a:t>
            </a:r>
            <a:r>
              <a:rPr lang="en-US" sz="3100" dirty="0" err="1"/>
              <a:t>թույլ</a:t>
            </a:r>
            <a:r>
              <a:rPr lang="en-US" sz="3100" dirty="0"/>
              <a:t> </a:t>
            </a:r>
            <a:r>
              <a:rPr lang="en-US" sz="3100" dirty="0" err="1"/>
              <a:t>կտա</a:t>
            </a:r>
            <a:r>
              <a:rPr lang="en-US" sz="3100" dirty="0"/>
              <a:t> </a:t>
            </a:r>
            <a:r>
              <a:rPr lang="en-US" sz="3100" dirty="0" err="1" smtClean="0"/>
              <a:t>վերլուծական</a:t>
            </a:r>
            <a:r>
              <a:rPr lang="en-US" sz="3100" dirty="0" smtClean="0"/>
              <a:t> </a:t>
            </a:r>
            <a:r>
              <a:rPr lang="en-US" sz="3100" dirty="0" err="1"/>
              <a:t>ու</a:t>
            </a:r>
            <a:r>
              <a:rPr lang="en-US" sz="3100" dirty="0"/>
              <a:t> </a:t>
            </a:r>
            <a:r>
              <a:rPr lang="en-US" sz="3100" dirty="0" err="1"/>
              <a:t>օպտիմիզացիոն</a:t>
            </a:r>
            <a:r>
              <a:rPr lang="en-US" sz="3100" dirty="0"/>
              <a:t> </a:t>
            </a:r>
            <a:r>
              <a:rPr lang="en-US" sz="3100" dirty="0" err="1"/>
              <a:t>խնդիրներ</a:t>
            </a:r>
            <a:r>
              <a:rPr lang="en-US" sz="3100" dirty="0"/>
              <a:t> </a:t>
            </a:r>
            <a:r>
              <a:rPr lang="en-US" sz="3100" dirty="0" err="1"/>
              <a:t>լուծել</a:t>
            </a:r>
            <a:r>
              <a:rPr lang="en-US" sz="3100" dirty="0"/>
              <a:t> </a:t>
            </a:r>
            <a:r>
              <a:rPr lang="en-US" sz="3100" dirty="0" err="1"/>
              <a:t>ոլորտային</a:t>
            </a:r>
            <a:r>
              <a:rPr lang="en-US" sz="3100" dirty="0"/>
              <a:t> </a:t>
            </a:r>
            <a:r>
              <a:rPr lang="en-US" sz="3100" dirty="0" err="1" smtClean="0"/>
              <a:t>ռազմավարությունների</a:t>
            </a:r>
            <a:r>
              <a:rPr lang="en-US" sz="3100" dirty="0" smtClean="0"/>
              <a:t> </a:t>
            </a:r>
            <a:r>
              <a:rPr lang="en-US" sz="3100" dirty="0"/>
              <a:t>և </a:t>
            </a:r>
            <a:r>
              <a:rPr lang="en-US" sz="3100" dirty="0" err="1"/>
              <a:t>բյուջետային</a:t>
            </a:r>
            <a:r>
              <a:rPr lang="en-US" sz="3100" dirty="0"/>
              <a:t> </a:t>
            </a:r>
            <a:r>
              <a:rPr lang="en-US" sz="3100" dirty="0" err="1" smtClean="0"/>
              <a:t>ծրագրերի</a:t>
            </a:r>
            <a:r>
              <a:rPr lang="en-US" sz="3100" dirty="0"/>
              <a:t> 	</a:t>
            </a:r>
            <a:r>
              <a:rPr lang="en-US" sz="3100" dirty="0" err="1"/>
              <a:t>նկատմամբ</a:t>
            </a:r>
            <a:r>
              <a:rPr lang="en-US" sz="3100" dirty="0"/>
              <a:t>: </a:t>
            </a:r>
            <a:r>
              <a:rPr lang="en-US" sz="3100" dirty="0" err="1"/>
              <a:t>Սա</a:t>
            </a:r>
            <a:r>
              <a:rPr lang="en-US" sz="3100" dirty="0"/>
              <a:t> </a:t>
            </a:r>
            <a:r>
              <a:rPr lang="en-US" sz="3100" dirty="0" err="1"/>
              <a:t>իր</a:t>
            </a:r>
            <a:r>
              <a:rPr lang="en-US" sz="3100" dirty="0"/>
              <a:t> </a:t>
            </a:r>
            <a:r>
              <a:rPr lang="en-US" sz="3100" dirty="0" err="1"/>
              <a:t>հերթին</a:t>
            </a:r>
            <a:r>
              <a:rPr lang="en-US" sz="3100" dirty="0"/>
              <a:t> </a:t>
            </a:r>
            <a:r>
              <a:rPr lang="en-US" sz="3100" dirty="0" err="1"/>
              <a:t>հնարավորություն</a:t>
            </a:r>
            <a:r>
              <a:rPr lang="en-US" sz="3100" dirty="0"/>
              <a:t> </a:t>
            </a:r>
            <a:r>
              <a:rPr lang="en-US" sz="3100" dirty="0" err="1"/>
              <a:t>կտա</a:t>
            </a:r>
            <a:r>
              <a:rPr lang="en-US" sz="3100" dirty="0"/>
              <a:t> </a:t>
            </a:r>
            <a:r>
              <a:rPr lang="en-US" sz="3100" dirty="0" err="1"/>
              <a:t>էապես</a:t>
            </a:r>
            <a:r>
              <a:rPr lang="en-US" sz="3100" dirty="0"/>
              <a:t>  	</a:t>
            </a:r>
            <a:r>
              <a:rPr lang="en-US" sz="3100" dirty="0" err="1"/>
              <a:t>բարձրացնել</a:t>
            </a:r>
            <a:r>
              <a:rPr lang="en-US" sz="3100" dirty="0"/>
              <a:t> </a:t>
            </a:r>
            <a:r>
              <a:rPr lang="en-US" sz="3100" dirty="0" err="1"/>
              <a:t>հանրային</a:t>
            </a:r>
            <a:r>
              <a:rPr lang="en-US" sz="3100" dirty="0"/>
              <a:t> </a:t>
            </a:r>
            <a:r>
              <a:rPr lang="en-US" sz="3100" dirty="0" err="1"/>
              <a:t>ֆինանսների</a:t>
            </a:r>
            <a:r>
              <a:rPr lang="en-US" sz="3100" dirty="0"/>
              <a:t> </a:t>
            </a:r>
            <a:r>
              <a:rPr lang="en-US" sz="3100" dirty="0" err="1"/>
              <a:t>կառավարման</a:t>
            </a:r>
            <a:r>
              <a:rPr lang="en-US" sz="3100" dirty="0"/>
              <a:t> </a:t>
            </a:r>
            <a:r>
              <a:rPr lang="en-US" sz="3100" dirty="0" err="1" smtClean="0"/>
              <a:t>արդյունավետությունը</a:t>
            </a:r>
            <a:r>
              <a:rPr lang="en-US" sz="3100" dirty="0" smtClean="0"/>
              <a:t> </a:t>
            </a:r>
            <a:r>
              <a:rPr lang="en-US" sz="3100" dirty="0" err="1"/>
              <a:t>ողջ</a:t>
            </a:r>
            <a:r>
              <a:rPr lang="en-US" sz="3100" dirty="0"/>
              <a:t> </a:t>
            </a:r>
            <a:r>
              <a:rPr lang="en-US" sz="3100" dirty="0" err="1"/>
              <a:t>բյուջետային</a:t>
            </a:r>
            <a:r>
              <a:rPr lang="en-US" sz="3100" dirty="0"/>
              <a:t> </a:t>
            </a:r>
            <a:r>
              <a:rPr lang="en-US" sz="3100" dirty="0" err="1"/>
              <a:t>գործընթացում</a:t>
            </a:r>
            <a:r>
              <a:rPr lang="en-US" sz="3100" dirty="0"/>
              <a:t>:</a:t>
            </a:r>
          </a:p>
          <a:p>
            <a:pPr marL="0" indent="0">
              <a:buNone/>
            </a:pPr>
            <a:r>
              <a:rPr lang="en-US" sz="3100" dirty="0"/>
              <a:t>                                 </a:t>
            </a:r>
          </a:p>
          <a:p>
            <a:pPr marL="0" indent="0">
              <a:buNone/>
            </a:pPr>
            <a:r>
              <a:rPr lang="en-US" sz="2200" dirty="0" smtClean="0"/>
              <a:t>	</a:t>
            </a:r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9955107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71600"/>
          </a:xfrm>
        </p:spPr>
        <p:txBody>
          <a:bodyPr>
            <a:noAutofit/>
          </a:bodyPr>
          <a:lstStyle/>
          <a:p>
            <a:r>
              <a:rPr lang="en-US" sz="3200" dirty="0" err="1">
                <a:solidFill>
                  <a:srgbClr val="FF0000"/>
                </a:solidFill>
              </a:rPr>
              <a:t>Ազգային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ժողովը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պահանջատեր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ու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գործընկեր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ծրագրային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բյուջետավորման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համալիր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ներդրման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հարցում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>
            <a:normAutofit/>
          </a:bodyPr>
          <a:lstStyle/>
          <a:p>
            <a:r>
              <a:rPr lang="en-US" sz="2400" dirty="0" err="1"/>
              <a:t>Անցած</a:t>
            </a:r>
            <a:r>
              <a:rPr lang="en-US" sz="2400" dirty="0"/>
              <a:t> </a:t>
            </a:r>
            <a:r>
              <a:rPr lang="en-US" sz="2400" dirty="0" err="1"/>
              <a:t>տարիների</a:t>
            </a:r>
            <a:r>
              <a:rPr lang="en-US" sz="2400" dirty="0"/>
              <a:t> </a:t>
            </a:r>
            <a:r>
              <a:rPr lang="en-US" sz="2400" dirty="0" err="1"/>
              <a:t>փորձը</a:t>
            </a:r>
            <a:r>
              <a:rPr lang="en-US" sz="2400" dirty="0"/>
              <a:t> </a:t>
            </a:r>
            <a:r>
              <a:rPr lang="en-US" sz="2400" dirty="0" err="1"/>
              <a:t>ապացուցեց</a:t>
            </a:r>
            <a:r>
              <a:rPr lang="en-US" sz="2400" dirty="0"/>
              <a:t> </a:t>
            </a:r>
            <a:r>
              <a:rPr lang="en-US" sz="2400" dirty="0" err="1"/>
              <a:t>ծրագրային</a:t>
            </a:r>
            <a:r>
              <a:rPr lang="en-US" sz="2400" dirty="0"/>
              <a:t> </a:t>
            </a:r>
            <a:r>
              <a:rPr lang="en-US" sz="2400" dirty="0" err="1"/>
              <a:t>բյուջետավորման</a:t>
            </a:r>
            <a:r>
              <a:rPr lang="en-US" sz="2400" dirty="0"/>
              <a:t> </a:t>
            </a:r>
            <a:r>
              <a:rPr lang="en-US" sz="2400" dirty="0" err="1"/>
              <a:t>ներդրման</a:t>
            </a:r>
            <a:r>
              <a:rPr lang="en-US" sz="2400" dirty="0"/>
              <a:t> </a:t>
            </a:r>
            <a:r>
              <a:rPr lang="en-US" sz="2400" dirty="0" err="1"/>
              <a:t>հարցում</a:t>
            </a:r>
            <a:r>
              <a:rPr lang="en-US" sz="2400" dirty="0"/>
              <a:t> </a:t>
            </a:r>
            <a:r>
              <a:rPr lang="en-US" sz="2400" dirty="0" err="1"/>
              <a:t>Ազգային</a:t>
            </a:r>
            <a:r>
              <a:rPr lang="en-US" sz="2400" dirty="0"/>
              <a:t> </a:t>
            </a:r>
            <a:r>
              <a:rPr lang="en-US" sz="2400" dirty="0" err="1"/>
              <a:t>ժողովի</a:t>
            </a:r>
            <a:r>
              <a:rPr lang="en-US" sz="2400" dirty="0"/>
              <a:t> </a:t>
            </a:r>
            <a:r>
              <a:rPr lang="en-US" sz="2400" dirty="0" err="1"/>
              <a:t>պահանջատեր</a:t>
            </a:r>
            <a:r>
              <a:rPr lang="en-US" sz="2400" dirty="0"/>
              <a:t> </a:t>
            </a:r>
            <a:r>
              <a:rPr lang="en-US" sz="2400" dirty="0" err="1"/>
              <a:t>ու</a:t>
            </a:r>
            <a:r>
              <a:rPr lang="en-US" sz="2400" dirty="0"/>
              <a:t> </a:t>
            </a:r>
            <a:r>
              <a:rPr lang="en-US" sz="2400" dirty="0" err="1"/>
              <a:t>գորրծընկեր</a:t>
            </a:r>
            <a:r>
              <a:rPr lang="en-US" sz="2400" dirty="0"/>
              <a:t> </a:t>
            </a:r>
            <a:r>
              <a:rPr lang="en-US" sz="2400" dirty="0" err="1"/>
              <a:t>լինելու</a:t>
            </a:r>
            <a:r>
              <a:rPr lang="en-US" sz="2400" dirty="0"/>
              <a:t> </a:t>
            </a:r>
            <a:r>
              <a:rPr lang="en-US" sz="2400" dirty="0" err="1"/>
              <a:t>կարևորությունը</a:t>
            </a:r>
            <a:r>
              <a:rPr lang="en-US" sz="2400" dirty="0"/>
              <a:t>: </a:t>
            </a:r>
          </a:p>
          <a:p>
            <a:r>
              <a:rPr lang="en-US" sz="2400" dirty="0" err="1"/>
              <a:t>Ազգային</a:t>
            </a:r>
            <a:r>
              <a:rPr lang="en-US" sz="2400" dirty="0"/>
              <a:t> </a:t>
            </a:r>
            <a:r>
              <a:rPr lang="en-US" sz="2400" dirty="0" err="1"/>
              <a:t>ժողովը</a:t>
            </a:r>
            <a:r>
              <a:rPr lang="en-US" sz="2400" dirty="0"/>
              <a:t> </a:t>
            </a:r>
            <a:r>
              <a:rPr lang="en-US" sz="2400" dirty="0" err="1"/>
              <a:t>պետք</a:t>
            </a:r>
            <a:r>
              <a:rPr lang="en-US" sz="2400" dirty="0"/>
              <a:t> է </a:t>
            </a:r>
            <a:r>
              <a:rPr lang="en-US" sz="2400" dirty="0" err="1"/>
              <a:t>գտնվի</a:t>
            </a:r>
            <a:r>
              <a:rPr lang="en-US" sz="2400" dirty="0"/>
              <a:t> </a:t>
            </a:r>
            <a:r>
              <a:rPr lang="en-US" sz="2400" dirty="0" err="1"/>
              <a:t>իր</a:t>
            </a:r>
            <a:r>
              <a:rPr lang="en-US" sz="2400" dirty="0"/>
              <a:t> </a:t>
            </a:r>
            <a:r>
              <a:rPr lang="en-US" sz="2400" dirty="0" err="1"/>
              <a:t>այդ</a:t>
            </a:r>
            <a:r>
              <a:rPr lang="en-US" sz="2400" dirty="0"/>
              <a:t> </a:t>
            </a:r>
            <a:r>
              <a:rPr lang="en-US" sz="2400" dirty="0" err="1"/>
              <a:t>կարգավիճակում</a:t>
            </a:r>
            <a:r>
              <a:rPr lang="en-US" sz="2400" dirty="0"/>
              <a:t> </a:t>
            </a:r>
            <a:r>
              <a:rPr lang="en-US" sz="2400" dirty="0" err="1"/>
              <a:t>նաև</a:t>
            </a:r>
            <a:r>
              <a:rPr lang="en-US" sz="2400" dirty="0"/>
              <a:t> </a:t>
            </a:r>
            <a:r>
              <a:rPr lang="en-US" sz="2400" dirty="0" err="1"/>
              <a:t>Ծրագրային</a:t>
            </a:r>
            <a:r>
              <a:rPr lang="en-US" sz="2400" dirty="0"/>
              <a:t> </a:t>
            </a:r>
            <a:r>
              <a:rPr lang="en-US" sz="2400" dirty="0" err="1"/>
              <a:t>բյուջետավորման</a:t>
            </a:r>
            <a:r>
              <a:rPr lang="en-US" sz="2400" dirty="0"/>
              <a:t> </a:t>
            </a:r>
            <a:r>
              <a:rPr lang="en-US" sz="2400" dirty="0" err="1"/>
              <a:t>համալիր</a:t>
            </a:r>
            <a:r>
              <a:rPr lang="en-US" sz="2400" dirty="0"/>
              <a:t> </a:t>
            </a:r>
            <a:r>
              <a:rPr lang="en-US" sz="2400" dirty="0" err="1"/>
              <a:t>ներդրման</a:t>
            </a:r>
            <a:r>
              <a:rPr lang="en-US" sz="2400" dirty="0"/>
              <a:t> </a:t>
            </a:r>
            <a:r>
              <a:rPr lang="en-US" sz="2400" dirty="0" err="1" smtClean="0"/>
              <a:t>խնդրում</a:t>
            </a:r>
            <a:r>
              <a:rPr lang="en-US" sz="2400" dirty="0" smtClean="0"/>
              <a:t>, </a:t>
            </a:r>
            <a:r>
              <a:rPr lang="en-US" sz="2400" dirty="0" err="1" smtClean="0"/>
              <a:t>նպաստելով</a:t>
            </a:r>
            <a:r>
              <a:rPr lang="en-US" sz="2400" dirty="0" smtClean="0"/>
              <a:t> </a:t>
            </a:r>
            <a:r>
              <a:rPr lang="en-US" sz="2400" dirty="0" err="1" smtClean="0"/>
              <a:t>խնդրի</a:t>
            </a:r>
            <a:r>
              <a:rPr lang="en-US" sz="2400" dirty="0" smtClean="0"/>
              <a:t> </a:t>
            </a:r>
            <a:r>
              <a:rPr lang="en-US" sz="2400" dirty="0" err="1" smtClean="0"/>
              <a:t>ժամանակին</a:t>
            </a:r>
            <a:r>
              <a:rPr lang="en-US" sz="2400" dirty="0" smtClean="0"/>
              <a:t> և </a:t>
            </a:r>
            <a:r>
              <a:rPr lang="en-US" sz="2400" dirty="0" err="1" smtClean="0"/>
              <a:t>լիարժեք</a:t>
            </a:r>
            <a:r>
              <a:rPr lang="en-US" sz="2400" dirty="0" smtClean="0"/>
              <a:t> </a:t>
            </a:r>
            <a:r>
              <a:rPr lang="en-US" sz="2400" dirty="0" err="1" smtClean="0"/>
              <a:t>լուծմանը</a:t>
            </a:r>
            <a:r>
              <a:rPr lang="en-US" sz="2400" dirty="0" smtClean="0"/>
              <a:t>: </a:t>
            </a:r>
          </a:p>
          <a:p>
            <a:r>
              <a:rPr lang="en-US" sz="2400" dirty="0" err="1" smtClean="0"/>
              <a:t>Արդյունավետ</a:t>
            </a:r>
            <a:r>
              <a:rPr lang="en-US" sz="2400" dirty="0" smtClean="0"/>
              <a:t> </a:t>
            </a:r>
            <a:r>
              <a:rPr lang="en-US" sz="2400" dirty="0" err="1" smtClean="0"/>
              <a:t>կլինի</a:t>
            </a:r>
            <a:r>
              <a:rPr lang="en-US" sz="2400" dirty="0" smtClean="0"/>
              <a:t>, </a:t>
            </a:r>
            <a:r>
              <a:rPr lang="en-US" sz="2400" dirty="0" err="1" smtClean="0"/>
              <a:t>եթե</a:t>
            </a:r>
            <a:r>
              <a:rPr lang="en-US" sz="2400" dirty="0" smtClean="0"/>
              <a:t> </a:t>
            </a:r>
            <a:r>
              <a:rPr lang="en-US" sz="2400" dirty="0" err="1" smtClean="0"/>
              <a:t>ծրագրային</a:t>
            </a:r>
            <a:r>
              <a:rPr lang="en-US" sz="2400" dirty="0" smtClean="0"/>
              <a:t> </a:t>
            </a:r>
            <a:r>
              <a:rPr lang="en-US" sz="2400" dirty="0" err="1" smtClean="0"/>
              <a:t>բյուջետավորման</a:t>
            </a:r>
            <a:r>
              <a:rPr lang="en-US" sz="2400" dirty="0" smtClean="0"/>
              <a:t> </a:t>
            </a:r>
            <a:r>
              <a:rPr lang="en-US" sz="2400" dirty="0" err="1" smtClean="0"/>
              <a:t>համալիր</a:t>
            </a:r>
            <a:r>
              <a:rPr lang="en-US" sz="2400" dirty="0" smtClean="0"/>
              <a:t> </a:t>
            </a:r>
            <a:r>
              <a:rPr lang="en-US" sz="2400" dirty="0" err="1" smtClean="0"/>
              <a:t>ներդրման</a:t>
            </a:r>
            <a:r>
              <a:rPr lang="en-US" sz="2400" dirty="0" smtClean="0"/>
              <a:t> </a:t>
            </a:r>
            <a:r>
              <a:rPr lang="en-US" sz="2400" dirty="0" err="1" smtClean="0"/>
              <a:t>հարցում</a:t>
            </a:r>
            <a:r>
              <a:rPr lang="en-US" sz="2400" dirty="0" smtClean="0"/>
              <a:t>, </a:t>
            </a:r>
            <a:r>
              <a:rPr lang="en-US" sz="2400" dirty="0" err="1" smtClean="0"/>
              <a:t>օրենսդիր</a:t>
            </a:r>
            <a:r>
              <a:rPr lang="en-US" sz="2400" dirty="0" smtClean="0"/>
              <a:t> և </a:t>
            </a:r>
            <a:r>
              <a:rPr lang="en-US" sz="2400" dirty="0" err="1" smtClean="0"/>
              <a:t>գործադիր</a:t>
            </a:r>
            <a:r>
              <a:rPr lang="en-US" sz="2400" dirty="0" smtClean="0"/>
              <a:t> </a:t>
            </a:r>
            <a:r>
              <a:rPr lang="en-US" sz="2400" dirty="0" err="1" smtClean="0"/>
              <a:t>իշխանությունների</a:t>
            </a:r>
            <a:r>
              <a:rPr lang="en-US" sz="2400" dirty="0" smtClean="0"/>
              <a:t> </a:t>
            </a:r>
            <a:r>
              <a:rPr lang="en-US" sz="2400" dirty="0" err="1" smtClean="0"/>
              <a:t>համագործակցության</a:t>
            </a:r>
            <a:r>
              <a:rPr lang="en-US" sz="2400" dirty="0" smtClean="0"/>
              <a:t> </a:t>
            </a:r>
            <a:r>
              <a:rPr lang="en-US" sz="2400" dirty="0" err="1" smtClean="0"/>
              <a:t>վերաբերյայալ</a:t>
            </a:r>
            <a:r>
              <a:rPr lang="en-US" sz="2400" dirty="0" smtClean="0"/>
              <a:t> </a:t>
            </a:r>
            <a:r>
              <a:rPr lang="en-US" sz="2400" dirty="0" err="1" smtClean="0"/>
              <a:t>կնքվի</a:t>
            </a:r>
            <a:r>
              <a:rPr lang="en-US" sz="2400" dirty="0" smtClean="0"/>
              <a:t> </a:t>
            </a:r>
            <a:r>
              <a:rPr lang="en-US" sz="2400" dirty="0" err="1" smtClean="0"/>
              <a:t>համապատասխան</a:t>
            </a:r>
            <a:r>
              <a:rPr lang="en-US" sz="2400" dirty="0" smtClean="0"/>
              <a:t> </a:t>
            </a:r>
            <a:r>
              <a:rPr lang="en-US" sz="2400" dirty="0" err="1" smtClean="0"/>
              <a:t>հուշագիր</a:t>
            </a:r>
            <a:r>
              <a:rPr lang="en-US" sz="2400" dirty="0" smtClean="0"/>
              <a:t>: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20587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0EE14D2-9BA0-4B57-AADA-C587A70F057A}" type="slidenum">
              <a:rPr lang="ru-RU" altLang="en-US" sz="1000">
                <a:solidFill>
                  <a:srgbClr val="000000"/>
                </a:solidFill>
                <a:latin typeface="Garamond" pitchFamily="18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ru-RU" altLang="en-US" sz="100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305800" cy="990600"/>
          </a:xfrm>
        </p:spPr>
        <p:txBody>
          <a:bodyPr lIns="92075" tIns="46038" rIns="92075" bIns="46038"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err="1" smtClean="0">
                <a:solidFill>
                  <a:srgbClr val="FF0000"/>
                </a:solidFill>
                <a:latin typeface="+mn-lt"/>
              </a:rPr>
              <a:t>Ոլորտային</a:t>
            </a:r>
            <a:r>
              <a:rPr lang="en-US" sz="36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+mn-lt"/>
              </a:rPr>
              <a:t>ռազմավարություն</a:t>
            </a:r>
            <a:r>
              <a:rPr lang="en-US" sz="36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3600" smtClean="0">
                <a:solidFill>
                  <a:srgbClr val="FF0000"/>
                </a:solidFill>
                <a:latin typeface="+mn-lt"/>
              </a:rPr>
              <a:t>–  </a:t>
            </a:r>
            <a:r>
              <a:rPr lang="en-US" sz="3600" dirty="0" err="1" smtClean="0">
                <a:solidFill>
                  <a:srgbClr val="FF0000"/>
                </a:solidFill>
                <a:latin typeface="+mn-lt"/>
              </a:rPr>
              <a:t>ծրագիր</a:t>
            </a:r>
            <a:endParaRPr lang="ru-RU" sz="3600" dirty="0" smtClea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752600"/>
            <a:ext cx="8610600" cy="3962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dirty="0" err="1" smtClean="0"/>
              <a:t>Ոլորտային</a:t>
            </a:r>
            <a:r>
              <a:rPr lang="en-US" sz="2800" dirty="0" smtClean="0"/>
              <a:t> </a:t>
            </a:r>
            <a:r>
              <a:rPr lang="en-US" sz="2800" dirty="0" err="1" smtClean="0"/>
              <a:t>ռազմավարությունը</a:t>
            </a:r>
            <a:r>
              <a:rPr lang="en-US" sz="2800" dirty="0" smtClean="0"/>
              <a:t> </a:t>
            </a:r>
            <a:r>
              <a:rPr lang="en-US" sz="2800" dirty="0" err="1" smtClean="0"/>
              <a:t>հասարակական</a:t>
            </a:r>
            <a:r>
              <a:rPr lang="en-US" sz="2800" dirty="0" smtClean="0"/>
              <a:t> </a:t>
            </a:r>
            <a:r>
              <a:rPr lang="en-US" sz="2800" dirty="0" err="1" smtClean="0"/>
              <a:t>նպատակներին</a:t>
            </a:r>
            <a:r>
              <a:rPr lang="en-US" sz="2800" dirty="0" smtClean="0"/>
              <a:t> </a:t>
            </a:r>
            <a:r>
              <a:rPr lang="en-US" sz="2800" dirty="0" err="1" smtClean="0"/>
              <a:t>հասնելու</a:t>
            </a:r>
            <a:r>
              <a:rPr lang="en-US" sz="2800" dirty="0" smtClean="0"/>
              <a:t> </a:t>
            </a:r>
            <a:r>
              <a:rPr lang="en-US" sz="2800" dirty="0" err="1" smtClean="0"/>
              <a:t>համար</a:t>
            </a:r>
            <a:r>
              <a:rPr lang="en-US" sz="2800" dirty="0" smtClean="0"/>
              <a:t> </a:t>
            </a:r>
            <a:r>
              <a:rPr lang="en-US" sz="2800" dirty="0" err="1" smtClean="0"/>
              <a:t>քաղաքական</a:t>
            </a:r>
            <a:r>
              <a:rPr lang="en-US" sz="2800" dirty="0" smtClean="0"/>
              <a:t> </a:t>
            </a:r>
            <a:r>
              <a:rPr lang="en-US" sz="2800" dirty="0" err="1" smtClean="0"/>
              <a:t>որոշումից</a:t>
            </a:r>
            <a:r>
              <a:rPr lang="en-US" sz="2800" dirty="0" smtClean="0"/>
              <a:t> </a:t>
            </a:r>
            <a:r>
              <a:rPr lang="en-US" sz="2800" dirty="0" err="1" smtClean="0"/>
              <a:t>բխող</a:t>
            </a:r>
            <a:r>
              <a:rPr lang="en-US" sz="2800" dirty="0" smtClean="0"/>
              <a:t> </a:t>
            </a:r>
            <a:r>
              <a:rPr lang="en-US" sz="2800" dirty="0" err="1" smtClean="0"/>
              <a:t>քայլերի</a:t>
            </a:r>
            <a:r>
              <a:rPr lang="en-US" sz="2800" dirty="0" smtClean="0"/>
              <a:t> </a:t>
            </a:r>
            <a:r>
              <a:rPr lang="en-US" sz="2800" dirty="0" err="1" smtClean="0"/>
              <a:t>ամբողջությունն</a:t>
            </a:r>
            <a:r>
              <a:rPr lang="en-US" sz="2800" dirty="0" smtClean="0"/>
              <a:t> է: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hy-AM" sz="2800" dirty="0" smtClean="0"/>
              <a:t>Ծրագ</a:t>
            </a:r>
            <a:r>
              <a:rPr lang="en-US" sz="2800" dirty="0" smtClean="0"/>
              <a:t>ի</a:t>
            </a:r>
            <a:r>
              <a:rPr lang="hy-AM" sz="2800" dirty="0" smtClean="0"/>
              <a:t>ր</a:t>
            </a:r>
            <a:r>
              <a:rPr lang="en-US" sz="2800" dirty="0" smtClean="0"/>
              <a:t>ը</a:t>
            </a:r>
            <a:r>
              <a:rPr lang="hy-AM" sz="2800" b="1" dirty="0" smtClean="0"/>
              <a:t> </a:t>
            </a:r>
            <a:r>
              <a:rPr lang="hy-AM" sz="2800" dirty="0" smtClean="0"/>
              <a:t> միևնույն նպատակին հասնելուն ուղղված պետության քաղաքականության իրագործման միջոցառումների  տրամաբանական խմբավորում</a:t>
            </a:r>
            <a:r>
              <a:rPr lang="en-US" sz="2800" dirty="0" smtClean="0"/>
              <a:t>ն է և </a:t>
            </a:r>
            <a:r>
              <a:rPr lang="hy-AM" sz="2800" dirty="0" smtClean="0"/>
              <a:t>պետք է շաղկապվ</a:t>
            </a:r>
            <a:r>
              <a:rPr lang="en-US" sz="2800" dirty="0" err="1" smtClean="0"/>
              <a:t>ած</a:t>
            </a:r>
            <a:r>
              <a:rPr lang="en-US" sz="2800" dirty="0" smtClean="0"/>
              <a:t> </a:t>
            </a:r>
            <a:r>
              <a:rPr lang="en-US" sz="2800" dirty="0" err="1" smtClean="0"/>
              <a:t>լինի</a:t>
            </a:r>
            <a:r>
              <a:rPr lang="hy-AM" sz="2800" dirty="0" smtClean="0"/>
              <a:t> </a:t>
            </a:r>
            <a:r>
              <a:rPr lang="en-US" sz="2800" dirty="0" err="1" smtClean="0"/>
              <a:t>ոլորտային</a:t>
            </a:r>
            <a:r>
              <a:rPr lang="en-US" sz="2800" dirty="0" smtClean="0"/>
              <a:t> </a:t>
            </a:r>
            <a:r>
              <a:rPr lang="en-US" sz="2800" dirty="0" err="1" smtClean="0"/>
              <a:t>ռազմավարության</a:t>
            </a:r>
            <a:r>
              <a:rPr lang="en-US" sz="2800" dirty="0" smtClean="0"/>
              <a:t> </a:t>
            </a:r>
            <a:r>
              <a:rPr lang="en-US" sz="2800" dirty="0" err="1" smtClean="0"/>
              <a:t>հետ</a:t>
            </a:r>
            <a:r>
              <a:rPr lang="en-US" sz="2800" dirty="0" smtClean="0"/>
              <a:t>:</a:t>
            </a:r>
          </a:p>
          <a:p>
            <a:pPr marL="0" indent="0" eaLnBrk="1" hangingPunct="1">
              <a:lnSpc>
                <a:spcPct val="90000"/>
              </a:lnSpc>
              <a:defRPr/>
            </a:pPr>
            <a:endParaRPr lang="hy-AM" sz="2800" dirty="0" smtClean="0">
              <a:latin typeface="GHEA Grapalat" pitchFamily="50" charset="0"/>
            </a:endParaRPr>
          </a:p>
          <a:p>
            <a:pPr marL="0" indent="0" eaLnBrk="1" hangingPunct="1">
              <a:lnSpc>
                <a:spcPct val="90000"/>
              </a:lnSpc>
              <a:defRPr/>
            </a:pPr>
            <a:endParaRPr lang="hy-AM" sz="2800" dirty="0" smtClean="0">
              <a:latin typeface="GHEA Grapalat" pitchFamily="50" charset="0"/>
            </a:endParaRPr>
          </a:p>
          <a:p>
            <a:pPr marL="0" indent="0" eaLnBrk="1" hangingPunct="1">
              <a:lnSpc>
                <a:spcPct val="80000"/>
              </a:lnSpc>
              <a:buFont typeface="Wingdings 3" pitchFamily="18" charset="2"/>
              <a:buNone/>
              <a:defRPr/>
            </a:pPr>
            <a:endParaRPr lang="ru-RU" sz="2800" dirty="0" smtClean="0">
              <a:latin typeface="GHEA Grapalat" pitchFamily="50" charset="0"/>
            </a:endParaRPr>
          </a:p>
          <a:p>
            <a:pPr marL="0" indent="0" eaLnBrk="1" hangingPunct="1">
              <a:lnSpc>
                <a:spcPct val="80000"/>
              </a:lnSpc>
              <a:buSzPct val="150000"/>
              <a:buFont typeface="Wingdings" pitchFamily="2" charset="2"/>
              <a:buNone/>
              <a:defRPr/>
            </a:pPr>
            <a:endParaRPr lang="en-US" sz="2800" dirty="0" smtClean="0">
              <a:latin typeface="GHEA Grapalat" pitchFamily="50" charset="0"/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endParaRPr lang="ru-RU" sz="2800" b="1" dirty="0" smtClean="0">
              <a:latin typeface="GHEA Grapala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75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"/>
            <a:ext cx="8229600" cy="762000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Առաջնահերթ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քայլեր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534400" cy="5334000"/>
          </a:xfrm>
        </p:spPr>
        <p:txBody>
          <a:bodyPr>
            <a:normAutofit fontScale="77500" lnSpcReduction="20000"/>
          </a:bodyPr>
          <a:lstStyle/>
          <a:p>
            <a:pPr>
              <a:buFontTx/>
              <a:buChar char="-"/>
            </a:pPr>
            <a:r>
              <a:rPr lang="en-US" dirty="0" err="1" smtClean="0"/>
              <a:t>Հենվելով</a:t>
            </a:r>
            <a:r>
              <a:rPr lang="en-US" dirty="0" smtClean="0"/>
              <a:t> </a:t>
            </a:r>
            <a:r>
              <a:rPr lang="en-US" dirty="0"/>
              <a:t>ԾԲ </a:t>
            </a:r>
            <a:r>
              <a:rPr lang="en-US" dirty="0" err="1"/>
              <a:t>վերաբերյալ</a:t>
            </a:r>
            <a:r>
              <a:rPr lang="en-US" dirty="0"/>
              <a:t> </a:t>
            </a:r>
            <a:r>
              <a:rPr lang="en-US" dirty="0" err="1"/>
              <a:t>ձևավորված</a:t>
            </a:r>
            <a:r>
              <a:rPr lang="en-US" dirty="0"/>
              <a:t> </a:t>
            </a:r>
            <a:r>
              <a:rPr lang="en-US" dirty="0" err="1" smtClean="0"/>
              <a:t>պոտենցիալի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 err="1" smtClean="0"/>
              <a:t>վրա</a:t>
            </a:r>
            <a:r>
              <a:rPr lang="en-US" dirty="0" smtClean="0"/>
              <a:t> </a:t>
            </a:r>
            <a:r>
              <a:rPr lang="en-US" dirty="0" err="1"/>
              <a:t>Ազգային</a:t>
            </a:r>
            <a:r>
              <a:rPr lang="en-US" dirty="0"/>
              <a:t> </a:t>
            </a:r>
            <a:r>
              <a:rPr lang="en-US" dirty="0" err="1"/>
              <a:t>ժողովում</a:t>
            </a:r>
            <a:r>
              <a:rPr lang="en-US" dirty="0"/>
              <a:t> </a:t>
            </a:r>
            <a:r>
              <a:rPr lang="en-US" dirty="0" err="1"/>
              <a:t>գիտակցված</a:t>
            </a:r>
            <a:r>
              <a:rPr lang="en-US" dirty="0"/>
              <a:t> </a:t>
            </a:r>
            <a:r>
              <a:rPr lang="en-US" dirty="0" err="1"/>
              <a:t>պահանջարկ</a:t>
            </a:r>
            <a:r>
              <a:rPr lang="en-US" dirty="0"/>
              <a:t> </a:t>
            </a:r>
            <a:r>
              <a:rPr lang="en-US" dirty="0" err="1"/>
              <a:t>ձևավորել</a:t>
            </a:r>
            <a:r>
              <a:rPr lang="en-US" dirty="0"/>
              <a:t> </a:t>
            </a:r>
            <a:r>
              <a:rPr lang="en-US" dirty="0" err="1"/>
              <a:t>Ծրագրային</a:t>
            </a:r>
            <a:r>
              <a:rPr lang="en-US" dirty="0"/>
              <a:t> </a:t>
            </a:r>
            <a:r>
              <a:rPr lang="en-US" dirty="0" err="1" smtClean="0"/>
              <a:t>բյուջետավորման</a:t>
            </a:r>
            <a:r>
              <a:rPr lang="en-US" dirty="0" smtClean="0"/>
              <a:t> </a:t>
            </a:r>
            <a:r>
              <a:rPr lang="en-US" dirty="0" err="1"/>
              <a:t>համալիր</a:t>
            </a:r>
            <a:r>
              <a:rPr lang="en-US" dirty="0"/>
              <a:t> </a:t>
            </a:r>
            <a:r>
              <a:rPr lang="en-US" dirty="0" err="1"/>
              <a:t>ներդրման</a:t>
            </a:r>
            <a:r>
              <a:rPr lang="en-US" dirty="0"/>
              <a:t> </a:t>
            </a:r>
            <a:r>
              <a:rPr lang="en-US" dirty="0" err="1"/>
              <a:t>վերաբերյալ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 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  - </a:t>
            </a:r>
            <a:r>
              <a:rPr lang="en-US" dirty="0" err="1" smtClean="0"/>
              <a:t>Ազգայի</a:t>
            </a:r>
            <a:r>
              <a:rPr lang="en-US" dirty="0" smtClean="0"/>
              <a:t> </a:t>
            </a:r>
            <a:r>
              <a:rPr lang="en-US" dirty="0" err="1" smtClean="0"/>
              <a:t>ժողովում</a:t>
            </a:r>
            <a:r>
              <a:rPr lang="en-US" dirty="0" smtClean="0"/>
              <a:t> </a:t>
            </a:r>
            <a:r>
              <a:rPr lang="en-US" dirty="0" err="1" smtClean="0"/>
              <a:t>սեմինարներ</a:t>
            </a:r>
            <a:r>
              <a:rPr lang="en-US" dirty="0" smtClean="0"/>
              <a:t> </a:t>
            </a:r>
            <a:r>
              <a:rPr lang="en-US" dirty="0"/>
              <a:t>և </a:t>
            </a:r>
            <a:r>
              <a:rPr lang="en-US" dirty="0" err="1"/>
              <a:t>դասնթացներ</a:t>
            </a:r>
            <a:r>
              <a:rPr lang="en-US" dirty="0"/>
              <a:t> </a:t>
            </a:r>
            <a:r>
              <a:rPr lang="en-US" dirty="0" err="1"/>
              <a:t>կազմակերպել</a:t>
            </a:r>
            <a:r>
              <a:rPr lang="en-US" dirty="0"/>
              <a:t> </a:t>
            </a:r>
            <a:r>
              <a:rPr lang="en-US" dirty="0" err="1" smtClean="0"/>
              <a:t>ոլորտային</a:t>
            </a:r>
            <a:r>
              <a:rPr lang="en-US" dirty="0" smtClean="0"/>
              <a:t> </a:t>
            </a:r>
            <a:r>
              <a:rPr lang="en-US" dirty="0" err="1"/>
              <a:t>ռազմավարությունների</a:t>
            </a:r>
            <a:r>
              <a:rPr lang="en-US" dirty="0"/>
              <a:t> և </a:t>
            </a:r>
            <a:r>
              <a:rPr lang="en-US" dirty="0" err="1" smtClean="0"/>
              <a:t>բյուջետային</a:t>
            </a:r>
            <a:r>
              <a:rPr lang="en-US" dirty="0" smtClean="0"/>
              <a:t> </a:t>
            </a:r>
            <a:r>
              <a:rPr lang="en-US" dirty="0" err="1"/>
              <a:t>ծրագրերի</a:t>
            </a:r>
            <a:r>
              <a:rPr lang="en-US" dirty="0"/>
              <a:t> </a:t>
            </a:r>
            <a:r>
              <a:rPr lang="en-US" dirty="0" err="1"/>
              <a:t>հետ</a:t>
            </a:r>
            <a:r>
              <a:rPr lang="en-US" dirty="0"/>
              <a:t> </a:t>
            </a:r>
            <a:r>
              <a:rPr lang="en-US" dirty="0" err="1"/>
              <a:t>նրանց</a:t>
            </a:r>
            <a:r>
              <a:rPr lang="en-US" dirty="0"/>
              <a:t> </a:t>
            </a:r>
            <a:r>
              <a:rPr lang="en-US" dirty="0" err="1"/>
              <a:t>կապի</a:t>
            </a:r>
            <a:r>
              <a:rPr lang="en-US" dirty="0"/>
              <a:t> </a:t>
            </a:r>
            <a:r>
              <a:rPr lang="en-US" dirty="0" err="1"/>
              <a:t>վերաբերյալ</a:t>
            </a:r>
            <a:r>
              <a:rPr lang="en-US" dirty="0"/>
              <a:t>: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  - </a:t>
            </a:r>
            <a:r>
              <a:rPr lang="en-US" dirty="0" err="1"/>
              <a:t>Ներկայացնել</a:t>
            </a:r>
            <a:r>
              <a:rPr lang="en-US" dirty="0"/>
              <a:t> </a:t>
            </a:r>
            <a:r>
              <a:rPr lang="en-US" dirty="0" err="1"/>
              <a:t>ոլորտային</a:t>
            </a:r>
            <a:r>
              <a:rPr lang="en-US" dirty="0"/>
              <a:t> </a:t>
            </a:r>
            <a:r>
              <a:rPr lang="en-US" dirty="0" err="1" smtClean="0"/>
              <a:t>ռազմավարությունների</a:t>
            </a:r>
            <a:r>
              <a:rPr lang="en-US" dirty="0" smtClean="0"/>
              <a:t> </a:t>
            </a:r>
            <a:r>
              <a:rPr lang="en-US" dirty="0" err="1" smtClean="0"/>
              <a:t>Հայաստանում</a:t>
            </a:r>
            <a:r>
              <a:rPr lang="en-US" dirty="0" smtClean="0"/>
              <a:t>  </a:t>
            </a:r>
            <a:r>
              <a:rPr lang="en-US" dirty="0" err="1"/>
              <a:t>ընդունված</a:t>
            </a:r>
            <a:r>
              <a:rPr lang="en-US" dirty="0"/>
              <a:t> </a:t>
            </a:r>
            <a:r>
              <a:rPr lang="en-US" dirty="0" err="1"/>
              <a:t>ձևաչափը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  - ԱԺ </a:t>
            </a:r>
            <a:r>
              <a:rPr lang="en-US" dirty="0" err="1"/>
              <a:t>մշտական</a:t>
            </a:r>
            <a:r>
              <a:rPr lang="en-US" dirty="0"/>
              <a:t> </a:t>
            </a:r>
            <a:r>
              <a:rPr lang="en-US" dirty="0" err="1"/>
              <a:t>հանձնաժողովներում</a:t>
            </a:r>
            <a:r>
              <a:rPr lang="en-US" dirty="0"/>
              <a:t> </a:t>
            </a:r>
            <a:r>
              <a:rPr lang="en-US" dirty="0" err="1"/>
              <a:t>ձևավորել</a:t>
            </a:r>
            <a:r>
              <a:rPr lang="en-US" dirty="0"/>
              <a:t> </a:t>
            </a:r>
            <a:r>
              <a:rPr lang="en-US" dirty="0" err="1"/>
              <a:t>ոլորտային</a:t>
            </a:r>
            <a:r>
              <a:rPr lang="en-US" dirty="0"/>
              <a:t> </a:t>
            </a:r>
            <a:r>
              <a:rPr lang="en-US" dirty="0" err="1"/>
              <a:t>ռազմավարությունների</a:t>
            </a:r>
            <a:r>
              <a:rPr lang="en-US" dirty="0"/>
              <a:t> </a:t>
            </a:r>
            <a:r>
              <a:rPr lang="en-US" dirty="0" err="1"/>
              <a:t>մշակման</a:t>
            </a:r>
            <a:r>
              <a:rPr lang="en-US" dirty="0"/>
              <a:t> </a:t>
            </a:r>
            <a:r>
              <a:rPr lang="en-US" dirty="0" err="1"/>
              <a:t>աջակցության</a:t>
            </a:r>
            <a:r>
              <a:rPr lang="en-US" dirty="0"/>
              <a:t> </a:t>
            </a:r>
            <a:r>
              <a:rPr lang="en-US" dirty="0" err="1"/>
              <a:t>աշխատանքային</a:t>
            </a:r>
            <a:r>
              <a:rPr lang="en-US" dirty="0"/>
              <a:t> </a:t>
            </a:r>
            <a:r>
              <a:rPr lang="en-US" dirty="0" err="1"/>
              <a:t>խմբեր</a:t>
            </a:r>
            <a:r>
              <a:rPr lang="en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0530830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71600"/>
          </a:xfrm>
        </p:spPr>
        <p:txBody>
          <a:bodyPr>
            <a:normAutofit fontScale="90000"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Բյուջետային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ծրագրերի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կատարողական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հիմնական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ցուցանիշների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լրամշակման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համակարգ</a:t>
            </a:r>
            <a:r>
              <a:rPr lang="en-US" sz="3200" dirty="0" smtClean="0">
                <a:solidFill>
                  <a:srgbClr val="FF0000"/>
                </a:solidFill>
              </a:rPr>
              <a:t>  - 1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Ծրագրային</a:t>
            </a:r>
            <a:r>
              <a:rPr lang="en-US" sz="2400" dirty="0" smtClean="0"/>
              <a:t> </a:t>
            </a:r>
            <a:r>
              <a:rPr lang="en-US" sz="2400" dirty="0" err="1" smtClean="0"/>
              <a:t>Բյուջետավորման</a:t>
            </a:r>
            <a:r>
              <a:rPr lang="en-US" sz="2400" dirty="0" smtClean="0"/>
              <a:t> </a:t>
            </a:r>
            <a:r>
              <a:rPr lang="en-US" sz="2400" dirty="0" err="1" smtClean="0"/>
              <a:t>կարևորագույն</a:t>
            </a:r>
            <a:r>
              <a:rPr lang="en-US" sz="2400" dirty="0" smtClean="0"/>
              <a:t> </a:t>
            </a:r>
            <a:r>
              <a:rPr lang="en-US" sz="2400" dirty="0" err="1" smtClean="0"/>
              <a:t>բաղադրիչը</a:t>
            </a:r>
            <a:r>
              <a:rPr lang="en-US" sz="2400" dirty="0" smtClean="0"/>
              <a:t>՝ </a:t>
            </a:r>
            <a:r>
              <a:rPr lang="en-US" sz="2400" dirty="0" err="1" smtClean="0"/>
              <a:t>ծրագրերի</a:t>
            </a:r>
            <a:r>
              <a:rPr lang="en-US" sz="2400" dirty="0" smtClean="0"/>
              <a:t> </a:t>
            </a:r>
            <a:r>
              <a:rPr lang="en-US" sz="2400" dirty="0" err="1" smtClean="0"/>
              <a:t>կատարողական</a:t>
            </a:r>
            <a:r>
              <a:rPr lang="en-US" sz="2400" dirty="0" smtClean="0"/>
              <a:t> </a:t>
            </a:r>
            <a:r>
              <a:rPr lang="en-US" sz="2400" dirty="0" err="1" smtClean="0"/>
              <a:t>հիմնական</a:t>
            </a:r>
            <a:r>
              <a:rPr lang="en-US" sz="2400" dirty="0" smtClean="0"/>
              <a:t> </a:t>
            </a:r>
            <a:r>
              <a:rPr lang="en-US" sz="2400" dirty="0" err="1" smtClean="0"/>
              <a:t>ցուցանիշների</a:t>
            </a:r>
            <a:r>
              <a:rPr lang="en-US" sz="2400" dirty="0" smtClean="0"/>
              <a:t> </a:t>
            </a:r>
            <a:r>
              <a:rPr lang="en-US" sz="2400" dirty="0" err="1" smtClean="0"/>
              <a:t>հատվածը</a:t>
            </a:r>
            <a:r>
              <a:rPr lang="en-US" sz="2400" dirty="0" smtClean="0"/>
              <a:t> 2019 </a:t>
            </a:r>
            <a:r>
              <a:rPr lang="en-US" sz="2400" dirty="0" err="1" smtClean="0"/>
              <a:t>թվականի</a:t>
            </a:r>
            <a:r>
              <a:rPr lang="en-US" sz="2400" dirty="0" smtClean="0"/>
              <a:t> </a:t>
            </a:r>
            <a:r>
              <a:rPr lang="en-US" sz="2400" dirty="0" err="1" smtClean="0"/>
              <a:t>պետական</a:t>
            </a:r>
            <a:r>
              <a:rPr lang="en-US" sz="2400" dirty="0" smtClean="0"/>
              <a:t> </a:t>
            </a:r>
            <a:r>
              <a:rPr lang="en-US" sz="2400" dirty="0" err="1" smtClean="0"/>
              <a:t>բյուջեի</a:t>
            </a:r>
            <a:r>
              <a:rPr lang="en-US" sz="2400" dirty="0" smtClean="0"/>
              <a:t> </a:t>
            </a:r>
            <a:r>
              <a:rPr lang="en-US" sz="2400" dirty="0" err="1" smtClean="0"/>
              <a:t>մասին</a:t>
            </a:r>
            <a:r>
              <a:rPr lang="en-US" sz="2400" dirty="0" smtClean="0"/>
              <a:t> </a:t>
            </a:r>
            <a:r>
              <a:rPr lang="en-US" sz="2400" dirty="0" err="1" smtClean="0"/>
              <a:t>օրենքի</a:t>
            </a:r>
            <a:r>
              <a:rPr lang="en-US" sz="2400" dirty="0" smtClean="0"/>
              <a:t> </a:t>
            </a:r>
            <a:r>
              <a:rPr lang="en-US" sz="2400" dirty="0" err="1" smtClean="0"/>
              <a:t>նախագծում</a:t>
            </a:r>
            <a:r>
              <a:rPr lang="en-US" sz="2400" dirty="0" smtClean="0"/>
              <a:t> </a:t>
            </a:r>
            <a:r>
              <a:rPr lang="en-US" sz="2400" dirty="0" err="1" smtClean="0"/>
              <a:t>հանդիսանում</a:t>
            </a:r>
            <a:r>
              <a:rPr lang="en-US" sz="2400" dirty="0" smtClean="0"/>
              <a:t> է </a:t>
            </a:r>
            <a:r>
              <a:rPr lang="en-US" sz="2400" dirty="0" err="1" smtClean="0"/>
              <a:t>ոչ</a:t>
            </a:r>
            <a:r>
              <a:rPr lang="en-US" sz="2400" dirty="0" smtClean="0"/>
              <a:t> </a:t>
            </a:r>
            <a:r>
              <a:rPr lang="en-US" sz="2400" dirty="0" err="1" smtClean="0"/>
              <a:t>թե</a:t>
            </a:r>
            <a:r>
              <a:rPr lang="en-US" sz="2400" dirty="0" smtClean="0"/>
              <a:t> </a:t>
            </a:r>
            <a:r>
              <a:rPr lang="en-US" sz="2400" dirty="0" err="1" smtClean="0"/>
              <a:t>օրենքի</a:t>
            </a:r>
            <a:r>
              <a:rPr lang="en-US" sz="2400" dirty="0" smtClean="0"/>
              <a:t> </a:t>
            </a:r>
            <a:r>
              <a:rPr lang="en-US" sz="2400" dirty="0" err="1" smtClean="0"/>
              <a:t>մաս</a:t>
            </a:r>
            <a:r>
              <a:rPr lang="en-US" sz="2400" dirty="0" smtClean="0"/>
              <a:t> </a:t>
            </a:r>
            <a:r>
              <a:rPr lang="en-US" sz="2400" dirty="0" err="1" smtClean="0"/>
              <a:t>այլ</a:t>
            </a:r>
            <a:r>
              <a:rPr lang="en-US" sz="2400" dirty="0" smtClean="0"/>
              <a:t> </a:t>
            </a:r>
            <a:r>
              <a:rPr lang="en-US" sz="2400" dirty="0" err="1" smtClean="0"/>
              <a:t>օրենքի</a:t>
            </a:r>
            <a:r>
              <a:rPr lang="en-US" sz="2400" dirty="0" smtClean="0"/>
              <a:t> </a:t>
            </a:r>
            <a:r>
              <a:rPr lang="en-US" sz="2400" dirty="0" err="1" smtClean="0"/>
              <a:t>բացատագրի</a:t>
            </a:r>
            <a:r>
              <a:rPr lang="en-US" sz="2400" dirty="0" smtClean="0"/>
              <a:t> </a:t>
            </a:r>
            <a:r>
              <a:rPr lang="en-US" sz="2400" dirty="0" err="1" smtClean="0"/>
              <a:t>մաս</a:t>
            </a:r>
            <a:r>
              <a:rPr lang="en-US" sz="2400" dirty="0" smtClean="0"/>
              <a:t>:</a:t>
            </a:r>
          </a:p>
          <a:p>
            <a:r>
              <a:rPr lang="en-US" sz="2400" dirty="0" err="1" smtClean="0"/>
              <a:t>Այս</a:t>
            </a:r>
            <a:r>
              <a:rPr lang="en-US" sz="2400" dirty="0" smtClean="0"/>
              <a:t> </a:t>
            </a:r>
            <a:r>
              <a:rPr lang="en-US" sz="2400" dirty="0" err="1" smtClean="0"/>
              <a:t>իրողությունը</a:t>
            </a:r>
            <a:r>
              <a:rPr lang="en-US" sz="2400" dirty="0" smtClean="0"/>
              <a:t> </a:t>
            </a:r>
            <a:r>
              <a:rPr lang="en-US" sz="2400" dirty="0" err="1" smtClean="0"/>
              <a:t>բնական</a:t>
            </a:r>
            <a:r>
              <a:rPr lang="en-US" sz="2400" dirty="0" smtClean="0"/>
              <a:t> </a:t>
            </a:r>
            <a:r>
              <a:rPr lang="en-US" sz="2400" dirty="0" err="1" smtClean="0"/>
              <a:t>ու</a:t>
            </a:r>
            <a:r>
              <a:rPr lang="en-US" sz="2400" dirty="0" smtClean="0"/>
              <a:t> </a:t>
            </a:r>
            <a:r>
              <a:rPr lang="en-US" sz="2400" dirty="0" err="1" smtClean="0"/>
              <a:t>բացատրելի</a:t>
            </a:r>
            <a:r>
              <a:rPr lang="en-US" sz="2400" dirty="0" smtClean="0"/>
              <a:t> է, </a:t>
            </a:r>
            <a:r>
              <a:rPr lang="en-US" sz="2400" dirty="0" err="1" smtClean="0"/>
              <a:t>եթե</a:t>
            </a:r>
            <a:r>
              <a:rPr lang="en-US" sz="2400" dirty="0" smtClean="0"/>
              <a:t> </a:t>
            </a:r>
            <a:r>
              <a:rPr lang="en-US" sz="2400" dirty="0" err="1" smtClean="0"/>
              <a:t>այն</a:t>
            </a:r>
            <a:r>
              <a:rPr lang="en-US" sz="2400" dirty="0" smtClean="0"/>
              <a:t> </a:t>
            </a:r>
            <a:r>
              <a:rPr lang="en-US" sz="2400" dirty="0" err="1" smtClean="0"/>
              <a:t>դիտարկում</a:t>
            </a:r>
            <a:r>
              <a:rPr lang="en-US" sz="2400" dirty="0" smtClean="0"/>
              <a:t> </a:t>
            </a:r>
            <a:r>
              <a:rPr lang="en-US" sz="2400" dirty="0" err="1" smtClean="0"/>
              <a:t>ենք</a:t>
            </a:r>
            <a:r>
              <a:rPr lang="en-US" sz="2400" dirty="0" smtClean="0"/>
              <a:t> </a:t>
            </a:r>
            <a:r>
              <a:rPr lang="en-US" sz="2400" dirty="0" err="1" smtClean="0"/>
              <a:t>որպես</a:t>
            </a:r>
            <a:r>
              <a:rPr lang="en-US" sz="2400" dirty="0" smtClean="0"/>
              <a:t> </a:t>
            </a:r>
            <a:r>
              <a:rPr lang="en-US" sz="2400" dirty="0" err="1" smtClean="0"/>
              <a:t>հանգրվան</a:t>
            </a:r>
            <a:r>
              <a:rPr lang="en-US" sz="2400" dirty="0" smtClean="0"/>
              <a:t>՝ </a:t>
            </a:r>
            <a:r>
              <a:rPr lang="en-US" sz="2400" dirty="0" err="1" smtClean="0"/>
              <a:t>Ծրագրային</a:t>
            </a:r>
            <a:r>
              <a:rPr lang="en-US" sz="2400" dirty="0" smtClean="0"/>
              <a:t> </a:t>
            </a:r>
            <a:r>
              <a:rPr lang="en-US" sz="2400" dirty="0" err="1" smtClean="0"/>
              <a:t>բյուջետավորման</a:t>
            </a:r>
            <a:r>
              <a:rPr lang="en-US" sz="2400" dirty="0" smtClean="0"/>
              <a:t> </a:t>
            </a:r>
            <a:r>
              <a:rPr lang="en-US" sz="2400" dirty="0" err="1" smtClean="0"/>
              <a:t>լիարժեք</a:t>
            </a:r>
            <a:r>
              <a:rPr lang="en-US" sz="2400" dirty="0" smtClean="0"/>
              <a:t> </a:t>
            </a:r>
            <a:r>
              <a:rPr lang="en-US" sz="2400" dirty="0" err="1" smtClean="0"/>
              <a:t>ներդրման</a:t>
            </a:r>
            <a:r>
              <a:rPr lang="en-US" sz="2400" dirty="0" smtClean="0"/>
              <a:t> </a:t>
            </a:r>
            <a:r>
              <a:rPr lang="en-US" sz="2400" dirty="0" err="1" smtClean="0"/>
              <a:t>հասնելու</a:t>
            </a:r>
            <a:r>
              <a:rPr lang="en-US" sz="2400" dirty="0" smtClean="0"/>
              <a:t> </a:t>
            </a:r>
            <a:r>
              <a:rPr lang="en-US" sz="2400" dirty="0" err="1" smtClean="0"/>
              <a:t>ճանապարհին</a:t>
            </a:r>
            <a:r>
              <a:rPr lang="en-US" sz="2400" dirty="0" smtClean="0"/>
              <a:t>:</a:t>
            </a:r>
          </a:p>
          <a:p>
            <a:r>
              <a:rPr lang="en-US" sz="2400" dirty="0" err="1" smtClean="0"/>
              <a:t>Առաջիկա</a:t>
            </a:r>
            <a:r>
              <a:rPr lang="en-US" sz="2400" dirty="0" smtClean="0"/>
              <a:t> </a:t>
            </a:r>
            <a:r>
              <a:rPr lang="en-US" sz="2400" dirty="0" err="1" smtClean="0"/>
              <a:t>մեկ-երկու</a:t>
            </a:r>
            <a:r>
              <a:rPr lang="en-US" sz="2400" dirty="0" smtClean="0"/>
              <a:t> </a:t>
            </a:r>
            <a:r>
              <a:rPr lang="en-US" sz="2400" dirty="0" err="1" smtClean="0"/>
              <a:t>տարիների</a:t>
            </a:r>
            <a:r>
              <a:rPr lang="en-US" sz="2400" dirty="0" smtClean="0"/>
              <a:t> </a:t>
            </a:r>
            <a:r>
              <a:rPr lang="en-US" sz="2400" dirty="0" err="1" smtClean="0"/>
              <a:t>ընթացքւմ</a:t>
            </a:r>
            <a:r>
              <a:rPr lang="en-US" sz="2400" dirty="0" smtClean="0"/>
              <a:t> </a:t>
            </a:r>
            <a:r>
              <a:rPr lang="en-US" sz="2400" dirty="0" err="1" smtClean="0"/>
              <a:t>անհրաժեշտ</a:t>
            </a:r>
            <a:r>
              <a:rPr lang="en-US" sz="2400" dirty="0" smtClean="0"/>
              <a:t> է </a:t>
            </a:r>
            <a:r>
              <a:rPr lang="en-US" sz="2400" dirty="0" err="1" smtClean="0"/>
              <a:t>էապես</a:t>
            </a:r>
            <a:r>
              <a:rPr lang="en-US" sz="2400" dirty="0" smtClean="0"/>
              <a:t> </a:t>
            </a:r>
            <a:r>
              <a:rPr lang="en-US" sz="2400" dirty="0" err="1" smtClean="0"/>
              <a:t>բարելավել</a:t>
            </a:r>
            <a:r>
              <a:rPr lang="en-US" sz="2400" dirty="0" smtClean="0"/>
              <a:t> </a:t>
            </a:r>
            <a:r>
              <a:rPr lang="en-US" sz="2400" dirty="0" err="1" smtClean="0"/>
              <a:t>բյուջետայի</a:t>
            </a:r>
            <a:r>
              <a:rPr lang="en-US" sz="2400" dirty="0" smtClean="0"/>
              <a:t> </a:t>
            </a:r>
            <a:r>
              <a:rPr lang="en-US" sz="2400" dirty="0" err="1" smtClean="0"/>
              <a:t>ծրագրերի</a:t>
            </a:r>
            <a:r>
              <a:rPr lang="en-US" sz="2400" dirty="0" smtClean="0"/>
              <a:t>  </a:t>
            </a:r>
            <a:r>
              <a:rPr lang="en-US" sz="2400" dirty="0" err="1" smtClean="0"/>
              <a:t>կատարողական</a:t>
            </a:r>
            <a:r>
              <a:rPr lang="en-US" sz="2400" dirty="0" smtClean="0"/>
              <a:t> </a:t>
            </a:r>
            <a:r>
              <a:rPr lang="en-US" sz="2400" dirty="0" err="1" smtClean="0"/>
              <a:t>հիմնական</a:t>
            </a:r>
            <a:r>
              <a:rPr lang="en-US" sz="2400" dirty="0" smtClean="0"/>
              <a:t> </a:t>
            </a:r>
            <a:r>
              <a:rPr lang="en-US" sz="2400" dirty="0" err="1" smtClean="0"/>
              <a:t>ցուցանիշները</a:t>
            </a:r>
            <a:r>
              <a:rPr lang="en-US" sz="2400" dirty="0" smtClean="0"/>
              <a:t>: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71337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Բյուջետային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ծրագրերի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կատարողական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հիմնական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ցուցանիշների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լրամշակման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համակարգ</a:t>
            </a:r>
            <a:r>
              <a:rPr lang="en-US" sz="2800" dirty="0">
                <a:solidFill>
                  <a:srgbClr val="FF0000"/>
                </a:solidFill>
              </a:rPr>
              <a:t>  - </a:t>
            </a:r>
            <a:r>
              <a:rPr lang="en-US" sz="2800" dirty="0" smtClean="0">
                <a:solidFill>
                  <a:srgbClr val="FF0000"/>
                </a:solidFill>
              </a:rPr>
              <a:t>2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 err="1" smtClean="0"/>
              <a:t>Բացի</a:t>
            </a:r>
            <a:r>
              <a:rPr lang="en-US" sz="2000" dirty="0" smtClean="0"/>
              <a:t> </a:t>
            </a:r>
            <a:r>
              <a:rPr lang="en-US" sz="2000" dirty="0" err="1" smtClean="0"/>
              <a:t>օգտագործելուց</a:t>
            </a:r>
            <a:r>
              <a:rPr lang="en-US" sz="2000" dirty="0" smtClean="0"/>
              <a:t> </a:t>
            </a:r>
            <a:r>
              <a:rPr lang="en-US" sz="2000" dirty="0" err="1" smtClean="0"/>
              <a:t>արդեն</a:t>
            </a:r>
            <a:r>
              <a:rPr lang="en-US" sz="2000" dirty="0" smtClean="0"/>
              <a:t> </a:t>
            </a:r>
            <a:r>
              <a:rPr lang="en-US" sz="2000" dirty="0" err="1" smtClean="0"/>
              <a:t>փորձարկված</a:t>
            </a:r>
            <a:r>
              <a:rPr lang="en-US" sz="2000" dirty="0" smtClean="0"/>
              <a:t> ԱԺ </a:t>
            </a:r>
            <a:r>
              <a:rPr lang="en-US" sz="2000" dirty="0" err="1" smtClean="0"/>
              <a:t>ոլորտային</a:t>
            </a:r>
            <a:r>
              <a:rPr lang="en-US" sz="2000" dirty="0" smtClean="0"/>
              <a:t> </a:t>
            </a:r>
            <a:r>
              <a:rPr lang="en-US" sz="2000" dirty="0" err="1" smtClean="0"/>
              <a:t>հանձնաժողով</a:t>
            </a:r>
            <a:r>
              <a:rPr lang="en-US" sz="2000" dirty="0" smtClean="0"/>
              <a:t>, </a:t>
            </a:r>
            <a:r>
              <a:rPr lang="en-US" sz="2000" dirty="0" err="1" smtClean="0"/>
              <a:t>Գործադիր</a:t>
            </a:r>
            <a:r>
              <a:rPr lang="en-US" sz="2000" dirty="0" smtClean="0"/>
              <a:t> </a:t>
            </a:r>
            <a:r>
              <a:rPr lang="en-US" sz="2000" dirty="0" err="1" smtClean="0"/>
              <a:t>իշխանության</a:t>
            </a:r>
            <a:r>
              <a:rPr lang="en-US" sz="2000" dirty="0" smtClean="0"/>
              <a:t> </a:t>
            </a:r>
            <a:r>
              <a:rPr lang="en-US" sz="2000" dirty="0" err="1" smtClean="0"/>
              <a:t>համապատասխան</a:t>
            </a:r>
            <a:r>
              <a:rPr lang="en-US" sz="2000" dirty="0" smtClean="0"/>
              <a:t> </a:t>
            </a:r>
            <a:r>
              <a:rPr lang="en-US" sz="2000" dirty="0" err="1" smtClean="0"/>
              <a:t>մարմին</a:t>
            </a:r>
            <a:r>
              <a:rPr lang="en-US" sz="2000" dirty="0" smtClean="0"/>
              <a:t>, </a:t>
            </a:r>
            <a:r>
              <a:rPr lang="en-US" sz="2000" dirty="0" err="1" smtClean="0"/>
              <a:t>Ֆինանսների</a:t>
            </a:r>
            <a:r>
              <a:rPr lang="en-US" sz="2000" dirty="0" smtClean="0"/>
              <a:t> </a:t>
            </a:r>
            <a:r>
              <a:rPr lang="en-US" sz="2000" dirty="0" err="1" smtClean="0"/>
              <a:t>նախարարություն</a:t>
            </a:r>
            <a:r>
              <a:rPr lang="en-US" sz="2000" dirty="0" smtClean="0"/>
              <a:t>, ԱԺ ՖՎԲ </a:t>
            </a:r>
            <a:r>
              <a:rPr lang="en-US" sz="2000" dirty="0" err="1" smtClean="0"/>
              <a:t>հանձնաժողով</a:t>
            </a:r>
            <a:r>
              <a:rPr lang="en-US" sz="2000" dirty="0" smtClean="0"/>
              <a:t> և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</a:t>
            </a:r>
            <a:r>
              <a:rPr lang="en-US" sz="2000" dirty="0" err="1" smtClean="0"/>
              <a:t>Բյուջետային</a:t>
            </a:r>
            <a:r>
              <a:rPr lang="en-US" sz="2000" dirty="0" smtClean="0"/>
              <a:t> </a:t>
            </a:r>
            <a:r>
              <a:rPr lang="en-US" sz="2000" dirty="0" err="1" smtClean="0"/>
              <a:t>գրասենյակ</a:t>
            </a:r>
            <a:r>
              <a:rPr lang="en-US" sz="2000" dirty="0" smtClean="0"/>
              <a:t> </a:t>
            </a:r>
            <a:r>
              <a:rPr lang="en-US" sz="2000" dirty="0" err="1" smtClean="0"/>
              <a:t>ձևաչափը</a:t>
            </a:r>
            <a:r>
              <a:rPr lang="en-US" sz="2000" dirty="0" smtClean="0"/>
              <a:t> </a:t>
            </a:r>
            <a:r>
              <a:rPr lang="en-US" sz="2000" dirty="0" err="1" smtClean="0"/>
              <a:t>անհրաժեշտ</a:t>
            </a:r>
            <a:r>
              <a:rPr lang="en-US" sz="2000" dirty="0" smtClean="0"/>
              <a:t> է.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- </a:t>
            </a:r>
            <a:r>
              <a:rPr lang="en-US" sz="2000" dirty="0" err="1" smtClean="0"/>
              <a:t>Աշխատանքներին</a:t>
            </a:r>
            <a:r>
              <a:rPr lang="en-US" sz="2000" dirty="0" smtClean="0"/>
              <a:t> </a:t>
            </a:r>
            <a:r>
              <a:rPr lang="en-US" sz="2000" dirty="0" err="1" smtClean="0"/>
              <a:t>ներգրավել</a:t>
            </a:r>
            <a:r>
              <a:rPr lang="en-US" sz="2000" dirty="0" smtClean="0"/>
              <a:t> ԾԲ </a:t>
            </a:r>
            <a:r>
              <a:rPr lang="en-US" sz="2000" dirty="0" err="1" smtClean="0"/>
              <a:t>ոլորտում</a:t>
            </a:r>
            <a:r>
              <a:rPr lang="en-US" sz="2000" dirty="0" smtClean="0"/>
              <a:t> (</a:t>
            </a:r>
            <a:r>
              <a:rPr lang="en-US" sz="2000" dirty="0" err="1" smtClean="0"/>
              <a:t>միջազգային</a:t>
            </a:r>
            <a:r>
              <a:rPr lang="en-US" sz="2000" dirty="0" smtClean="0"/>
              <a:t>) </a:t>
            </a:r>
            <a:r>
              <a:rPr lang="en-US" sz="2000" dirty="0" err="1"/>
              <a:t>բարձր</a:t>
            </a:r>
            <a:r>
              <a:rPr lang="en-US" sz="2000" dirty="0"/>
              <a:t> </a:t>
            </a:r>
            <a:r>
              <a:rPr lang="en-US" sz="2000" dirty="0" err="1" smtClean="0"/>
              <a:t>որակավորում</a:t>
            </a:r>
            <a:r>
              <a:rPr lang="en-US" sz="2000" dirty="0" smtClean="0"/>
              <a:t> </a:t>
            </a:r>
            <a:r>
              <a:rPr lang="en-US" sz="2000" dirty="0" err="1" smtClean="0"/>
              <a:t>ունեցող</a:t>
            </a:r>
            <a:r>
              <a:rPr lang="en-US" sz="2000" dirty="0" smtClean="0"/>
              <a:t> </a:t>
            </a:r>
            <a:r>
              <a:rPr lang="en-US" sz="2000" dirty="0" err="1" smtClean="0"/>
              <a:t>մասնագետի</a:t>
            </a:r>
            <a:r>
              <a:rPr lang="en-US" sz="2000" dirty="0"/>
              <a:t>: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      - </a:t>
            </a:r>
            <a:r>
              <a:rPr lang="en-US" sz="2000" dirty="0" err="1" smtClean="0"/>
              <a:t>Ստեղծել</a:t>
            </a:r>
            <a:r>
              <a:rPr lang="en-US" sz="2000" dirty="0" smtClean="0"/>
              <a:t> </a:t>
            </a:r>
            <a:r>
              <a:rPr lang="en-US" sz="2000" dirty="0" err="1" smtClean="0"/>
              <a:t>բաց</a:t>
            </a:r>
            <a:r>
              <a:rPr lang="en-US" sz="2000" dirty="0" smtClean="0"/>
              <a:t> </a:t>
            </a:r>
            <a:r>
              <a:rPr lang="en-US" sz="2000" dirty="0" err="1" smtClean="0"/>
              <a:t>էլեկտրոնային</a:t>
            </a:r>
            <a:r>
              <a:rPr lang="en-US" sz="2000" dirty="0" smtClean="0"/>
              <a:t> </a:t>
            </a:r>
            <a:r>
              <a:rPr lang="en-US" sz="2000" dirty="0" err="1" smtClean="0"/>
              <a:t>հարթակ</a:t>
            </a:r>
            <a:r>
              <a:rPr lang="en-US" sz="2000" dirty="0" smtClean="0"/>
              <a:t>, </a:t>
            </a:r>
            <a:r>
              <a:rPr lang="en-US" sz="2000" dirty="0" err="1" smtClean="0"/>
              <a:t>այնտղ</a:t>
            </a:r>
            <a:r>
              <a:rPr lang="en-US" sz="2000" dirty="0" smtClean="0"/>
              <a:t> </a:t>
            </a:r>
            <a:r>
              <a:rPr lang="en-US" sz="2000" dirty="0" err="1" smtClean="0"/>
              <a:t>տեղադրելով</a:t>
            </a:r>
            <a:r>
              <a:rPr lang="en-US" sz="2000" dirty="0" smtClean="0"/>
              <a:t> </a:t>
            </a:r>
            <a:r>
              <a:rPr lang="en-US" sz="2000" dirty="0" err="1" smtClean="0"/>
              <a:t>բյուջետային</a:t>
            </a:r>
            <a:r>
              <a:rPr lang="en-US" sz="2000" dirty="0" smtClean="0"/>
              <a:t> </a:t>
            </a:r>
            <a:r>
              <a:rPr lang="en-US" sz="2000" dirty="0" err="1" smtClean="0"/>
              <a:t>բոլոր</a:t>
            </a:r>
            <a:r>
              <a:rPr lang="en-US" sz="2000" dirty="0" smtClean="0"/>
              <a:t> </a:t>
            </a:r>
            <a:r>
              <a:rPr lang="en-US" sz="2000" dirty="0" err="1" smtClean="0"/>
              <a:t>ծրագրերը</a:t>
            </a:r>
            <a:r>
              <a:rPr lang="en-US" sz="2000" dirty="0" smtClean="0"/>
              <a:t> </a:t>
            </a:r>
            <a:r>
              <a:rPr lang="en-US" sz="2000" dirty="0" err="1" smtClean="0"/>
              <a:t>իրենց</a:t>
            </a:r>
            <a:r>
              <a:rPr lang="en-US" sz="2000" dirty="0" smtClean="0"/>
              <a:t> ԿՀՑ-</a:t>
            </a:r>
            <a:r>
              <a:rPr lang="en-US" sz="2000" dirty="0" err="1" smtClean="0"/>
              <a:t>ներով</a:t>
            </a:r>
            <a:r>
              <a:rPr lang="en-US" sz="2000" dirty="0" smtClean="0"/>
              <a:t>, </a:t>
            </a:r>
            <a:r>
              <a:rPr lang="en-US" sz="2000" dirty="0" err="1" smtClean="0"/>
              <a:t>հակիրճ</a:t>
            </a:r>
            <a:r>
              <a:rPr lang="en-US" sz="2000" dirty="0" smtClean="0"/>
              <a:t> </a:t>
            </a:r>
            <a:r>
              <a:rPr lang="en-US" sz="2000" dirty="0" err="1" smtClean="0"/>
              <a:t>տեղեկատվություն</a:t>
            </a:r>
            <a:r>
              <a:rPr lang="en-US" sz="2000" dirty="0" smtClean="0"/>
              <a:t> </a:t>
            </a:r>
            <a:r>
              <a:rPr lang="en-US" sz="2000" dirty="0" err="1" smtClean="0"/>
              <a:t>բյուջետային</a:t>
            </a:r>
            <a:r>
              <a:rPr lang="en-US" sz="2000" dirty="0" smtClean="0"/>
              <a:t> </a:t>
            </a:r>
            <a:r>
              <a:rPr lang="en-US" sz="2000" dirty="0" err="1" smtClean="0"/>
              <a:t>ծրագրերի</a:t>
            </a:r>
            <a:r>
              <a:rPr lang="en-US" sz="2000" dirty="0" smtClean="0"/>
              <a:t> և ԿՀՑ-</a:t>
            </a:r>
            <a:r>
              <a:rPr lang="en-US" sz="2000" dirty="0" err="1" smtClean="0"/>
              <a:t>ների</a:t>
            </a:r>
            <a:r>
              <a:rPr lang="en-US" sz="2000" dirty="0" smtClean="0"/>
              <a:t> </a:t>
            </a:r>
            <a:r>
              <a:rPr lang="en-US" sz="2000" dirty="0" err="1" smtClean="0"/>
              <a:t>վերաբերյայլ</a:t>
            </a:r>
            <a:r>
              <a:rPr lang="en-US" sz="2000" dirty="0" smtClean="0"/>
              <a:t>:  </a:t>
            </a:r>
            <a:r>
              <a:rPr lang="en-US" sz="2000" dirty="0" err="1" smtClean="0"/>
              <a:t>Հրավիրել</a:t>
            </a:r>
            <a:r>
              <a:rPr lang="en-US" sz="2000" dirty="0" smtClean="0"/>
              <a:t> </a:t>
            </a:r>
            <a:r>
              <a:rPr lang="en-US" sz="2000" dirty="0" err="1" smtClean="0"/>
              <a:t>ծրագրերի</a:t>
            </a:r>
            <a:r>
              <a:rPr lang="en-US" sz="2000" dirty="0" smtClean="0"/>
              <a:t> ԿՀՑ-</a:t>
            </a:r>
            <a:r>
              <a:rPr lang="en-US" sz="2000" dirty="0" err="1" smtClean="0"/>
              <a:t>ների</a:t>
            </a:r>
            <a:r>
              <a:rPr lang="en-US" sz="2000" dirty="0" smtClean="0"/>
              <a:t> </a:t>
            </a:r>
            <a:r>
              <a:rPr lang="en-US" sz="2000" dirty="0" err="1" smtClean="0"/>
              <a:t>վերաբերյալ</a:t>
            </a:r>
            <a:r>
              <a:rPr lang="en-US" sz="2000" dirty="0" smtClean="0"/>
              <a:t> </a:t>
            </a:r>
            <a:r>
              <a:rPr lang="en-US" sz="2000" dirty="0" err="1" smtClean="0"/>
              <a:t>առաջարկություններ</a:t>
            </a:r>
            <a:r>
              <a:rPr lang="en-US" sz="2000" dirty="0" smtClean="0"/>
              <a:t> </a:t>
            </a:r>
            <a:r>
              <a:rPr lang="en-US" sz="2000" dirty="0" err="1" smtClean="0"/>
              <a:t>ներկայացնելու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- </a:t>
            </a:r>
            <a:r>
              <a:rPr lang="en-US" sz="2000" dirty="0" err="1" smtClean="0"/>
              <a:t>քաղաքացիական</a:t>
            </a:r>
            <a:r>
              <a:rPr lang="en-US" sz="2000" dirty="0" smtClean="0"/>
              <a:t> </a:t>
            </a:r>
            <a:r>
              <a:rPr lang="en-US" sz="2000" dirty="0" err="1" smtClean="0"/>
              <a:t>հասարակությանը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- </a:t>
            </a:r>
            <a:r>
              <a:rPr lang="en-US" sz="2000" dirty="0" err="1" smtClean="0"/>
              <a:t>գիտական</a:t>
            </a:r>
            <a:r>
              <a:rPr lang="en-US" sz="2000" dirty="0" smtClean="0"/>
              <a:t> </a:t>
            </a:r>
            <a:r>
              <a:rPr lang="en-US" sz="2000" dirty="0" err="1" smtClean="0"/>
              <a:t>մասնագիտական</a:t>
            </a:r>
            <a:r>
              <a:rPr lang="en-US" sz="2000" dirty="0" smtClean="0"/>
              <a:t> </a:t>
            </a:r>
            <a:r>
              <a:rPr lang="en-US" sz="2000" dirty="0" err="1" smtClean="0"/>
              <a:t>հանրությանը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- </a:t>
            </a:r>
            <a:r>
              <a:rPr lang="en-US" sz="2000" dirty="0" err="1" smtClean="0"/>
              <a:t>ոլորտի</a:t>
            </a:r>
            <a:r>
              <a:rPr lang="en-US" sz="2000" dirty="0" smtClean="0"/>
              <a:t> </a:t>
            </a:r>
            <a:r>
              <a:rPr lang="en-US" sz="2000" dirty="0" err="1" smtClean="0"/>
              <a:t>շահառուներին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- </a:t>
            </a:r>
            <a:r>
              <a:rPr lang="en-US" sz="2000" dirty="0" err="1" smtClean="0"/>
              <a:t>ստեղծել</a:t>
            </a:r>
            <a:r>
              <a:rPr lang="en-US" sz="2000" dirty="0" smtClean="0"/>
              <a:t> </a:t>
            </a:r>
            <a:r>
              <a:rPr lang="en-US" sz="2000" dirty="0" err="1" smtClean="0"/>
              <a:t>առաջարկությունների</a:t>
            </a:r>
            <a:r>
              <a:rPr lang="en-US" sz="2000" dirty="0" smtClean="0"/>
              <a:t> </a:t>
            </a:r>
            <a:r>
              <a:rPr lang="en-US" sz="2000" dirty="0" err="1" smtClean="0"/>
              <a:t>ֆիլտրման</a:t>
            </a:r>
            <a:r>
              <a:rPr lang="en-US" sz="2000" dirty="0" smtClean="0"/>
              <a:t> և </a:t>
            </a:r>
            <a:r>
              <a:rPr lang="en-US" sz="2000" dirty="0" err="1" smtClean="0"/>
              <a:t>քննարկման</a:t>
            </a:r>
            <a:r>
              <a:rPr lang="en-US" sz="2000" dirty="0" smtClean="0"/>
              <a:t> </a:t>
            </a:r>
            <a:r>
              <a:rPr lang="en-US" sz="2000" dirty="0" err="1" smtClean="0"/>
              <a:t>մեխանիզմ</a:t>
            </a:r>
            <a:r>
              <a:rPr lang="en-US" sz="2000" dirty="0" smtClean="0"/>
              <a:t>: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704564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ctrTitle"/>
          </p:nvPr>
        </p:nvSpPr>
        <p:spPr>
          <a:xfrm>
            <a:off x="533400" y="76200"/>
            <a:ext cx="77724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3200" smtClean="0">
                <a:solidFill>
                  <a:srgbClr val="FF0000"/>
                </a:solidFill>
              </a:rPr>
              <a:t>Ծրագրի (միջոցառման) լավագույն ԿՀՑ-ները</a:t>
            </a:r>
            <a:endParaRPr lang="ru-RU" altLang="en-US" sz="3200" smtClean="0">
              <a:solidFill>
                <a:srgbClr val="FF0000"/>
              </a:solidFill>
            </a:endParaRPr>
          </a:p>
        </p:txBody>
      </p:sp>
      <p:sp>
        <p:nvSpPr>
          <p:cNvPr id="1843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143000"/>
            <a:ext cx="8305800" cy="5257800"/>
          </a:xfrm>
        </p:spPr>
        <p:txBody>
          <a:bodyPr/>
          <a:lstStyle/>
          <a:p>
            <a:pPr algn="l" eaLnBrk="1" hangingPunct="1"/>
            <a:r>
              <a:rPr lang="en-US" altLang="en-US" sz="2400" smtClean="0">
                <a:solidFill>
                  <a:schemeClr val="tx1"/>
                </a:solidFill>
              </a:rPr>
              <a:t>    Ցանկացած բյուջետային ծրագրի (ծրագրի միջոցառման) համար կարելի է գտնել բազմաթիվ քանակական , որակական,  ժամկետային ցուցանիշներ, ԾԲ  ներդրման ամենաբարդ խնդիրներից մեկը այդ բազմաթիվ ցուցանիշներից «ամենակարևորը» ընտրելու մեջ է: </a:t>
            </a:r>
          </a:p>
          <a:p>
            <a:pPr algn="l" eaLnBrk="1" hangingPunct="1"/>
            <a:r>
              <a:rPr lang="en-US" altLang="en-US" sz="2400" smtClean="0">
                <a:solidFill>
                  <a:schemeClr val="tx1"/>
                </a:solidFill>
              </a:rPr>
              <a:t>     Ցուցանիշների արժեքների ուսումնասիրումը պետք է. </a:t>
            </a:r>
          </a:p>
          <a:p>
            <a:pPr algn="l" eaLnBrk="1" hangingPunct="1"/>
            <a:r>
              <a:rPr lang="en-US" altLang="en-US" sz="2400" smtClean="0">
                <a:solidFill>
                  <a:schemeClr val="tx1"/>
                </a:solidFill>
              </a:rPr>
              <a:t>      -    լավագույն հնարավորությունն ընձեռնի ծրագրի մշտադիտարկման  ու վերլուծության իրականացման համար, </a:t>
            </a:r>
          </a:p>
          <a:p>
            <a:pPr algn="l" eaLnBrk="1" hangingPunct="1"/>
            <a:r>
              <a:rPr lang="en-US" altLang="en-US" sz="2400" smtClean="0">
                <a:solidFill>
                  <a:schemeClr val="tx1"/>
                </a:solidFill>
              </a:rPr>
              <a:t>   -   թույլ տա գնահատել կառավարման    արդյունավետությունը,  ծրագրի նպատակին հասնելու հնարավորությունն ու աստիճանը:</a:t>
            </a:r>
            <a:endParaRPr lang="ru-RU" altLang="en-US" sz="2400" smtClean="0">
              <a:solidFill>
                <a:schemeClr val="tx1"/>
              </a:solidFill>
            </a:endParaRPr>
          </a:p>
          <a:p>
            <a:pPr algn="l" eaLnBrk="1" hangingPunct="1"/>
            <a:endParaRPr lang="ru-RU" altLang="en-US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09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91600" cy="533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3600" b="1" u="sng" dirty="0" err="1" smtClean="0">
                <a:solidFill>
                  <a:srgbClr val="FF0000"/>
                </a:solidFill>
              </a:rPr>
              <a:t>Որոշումների</a:t>
            </a:r>
            <a:r>
              <a:rPr lang="en-US" altLang="en-US" sz="3600" b="1" u="sng" dirty="0" smtClean="0">
                <a:solidFill>
                  <a:srgbClr val="FF0000"/>
                </a:solidFill>
              </a:rPr>
              <a:t> </a:t>
            </a:r>
            <a:r>
              <a:rPr lang="en-US" altLang="en-US" sz="3600" b="1" u="sng" dirty="0" err="1" smtClean="0">
                <a:solidFill>
                  <a:srgbClr val="FF0000"/>
                </a:solidFill>
              </a:rPr>
              <a:t>պարբերական</a:t>
            </a:r>
            <a:r>
              <a:rPr lang="en-US" altLang="en-US" sz="3600" b="1" u="sng" dirty="0" smtClean="0">
                <a:solidFill>
                  <a:srgbClr val="FF0000"/>
                </a:solidFill>
              </a:rPr>
              <a:t> </a:t>
            </a:r>
            <a:r>
              <a:rPr lang="en-US" altLang="en-US" sz="3600" b="1" u="sng" dirty="0" err="1" smtClean="0">
                <a:solidFill>
                  <a:srgbClr val="FF0000"/>
                </a:solidFill>
              </a:rPr>
              <a:t>վերաքննում</a:t>
            </a:r>
            <a:r>
              <a:rPr lang="en-US" altLang="en-US" sz="3600" b="1" u="sng" dirty="0" smtClean="0">
                <a:solidFill>
                  <a:srgbClr val="FF0000"/>
                </a:solidFill>
              </a:rPr>
              <a:t> </a:t>
            </a:r>
            <a:endParaRPr lang="ru-RU" altLang="en-US" sz="3600" b="1" u="sng" dirty="0" smtClean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762000"/>
            <a:ext cx="8713788" cy="58674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 err="1" smtClean="0"/>
              <a:t>ԾԲ</a:t>
            </a:r>
            <a:r>
              <a:rPr lang="en-US" sz="2400" dirty="0" smtClean="0"/>
              <a:t> </a:t>
            </a:r>
            <a:r>
              <a:rPr lang="en-US" sz="2400" dirty="0" err="1" smtClean="0"/>
              <a:t>ներկայացվող</a:t>
            </a:r>
            <a:r>
              <a:rPr lang="en-US" sz="2400" dirty="0" smtClean="0"/>
              <a:t> </a:t>
            </a:r>
            <a:r>
              <a:rPr lang="en-US" sz="2400" dirty="0" err="1" smtClean="0"/>
              <a:t>հիմնական</a:t>
            </a:r>
            <a:r>
              <a:rPr lang="en-US" sz="2400" dirty="0" smtClean="0"/>
              <a:t> </a:t>
            </a:r>
            <a:r>
              <a:rPr lang="en-US" sz="2400" dirty="0" err="1" smtClean="0"/>
              <a:t>պահանջը</a:t>
            </a:r>
            <a:r>
              <a:rPr lang="en-US" sz="2400" dirty="0" smtClean="0"/>
              <a:t>` </a:t>
            </a:r>
            <a:r>
              <a:rPr lang="en-US" sz="2400" dirty="0" err="1" smtClean="0"/>
              <a:t>իրողություններին</a:t>
            </a:r>
            <a:r>
              <a:rPr lang="en-US" sz="2400" dirty="0" smtClean="0"/>
              <a:t> </a:t>
            </a:r>
            <a:r>
              <a:rPr lang="en-US" sz="2400" dirty="0" err="1" smtClean="0"/>
              <a:t>առավել</a:t>
            </a:r>
            <a:r>
              <a:rPr lang="en-US" sz="2400" dirty="0" smtClean="0"/>
              <a:t> </a:t>
            </a:r>
            <a:r>
              <a:rPr lang="en-US" sz="2400" dirty="0" err="1" smtClean="0"/>
              <a:t>համահունչ</a:t>
            </a:r>
            <a:r>
              <a:rPr lang="en-US" sz="2400" dirty="0" smtClean="0"/>
              <a:t> </a:t>
            </a:r>
            <a:r>
              <a:rPr lang="en-US" sz="2400" dirty="0" err="1" smtClean="0"/>
              <a:t>լինելն</a:t>
            </a:r>
            <a:r>
              <a:rPr lang="en-US" sz="2400" dirty="0" smtClean="0"/>
              <a:t> է: </a:t>
            </a:r>
            <a:r>
              <a:rPr lang="en-US" sz="2400" dirty="0" err="1" smtClean="0"/>
              <a:t>Այս</a:t>
            </a:r>
            <a:r>
              <a:rPr lang="en-US" sz="2400" dirty="0" smtClean="0"/>
              <a:t> </a:t>
            </a:r>
            <a:r>
              <a:rPr lang="en-US" sz="2400" dirty="0" err="1" smtClean="0"/>
              <a:t>պահանջը</a:t>
            </a:r>
            <a:r>
              <a:rPr lang="en-US" sz="2400" dirty="0" smtClean="0"/>
              <a:t> </a:t>
            </a:r>
            <a:r>
              <a:rPr lang="en-US" sz="2400" dirty="0" err="1" smtClean="0"/>
              <a:t>առկա</a:t>
            </a:r>
            <a:r>
              <a:rPr lang="en-US" sz="2400" dirty="0" smtClean="0"/>
              <a:t> է </a:t>
            </a:r>
            <a:r>
              <a:rPr lang="en-US" sz="2400" dirty="0" err="1" smtClean="0"/>
              <a:t>ինչպես</a:t>
            </a:r>
            <a:r>
              <a:rPr lang="en-US" sz="2400" dirty="0" smtClean="0"/>
              <a:t>  </a:t>
            </a:r>
            <a:r>
              <a:rPr lang="en-US" sz="2400" dirty="0" err="1"/>
              <a:t>ոլորտային</a:t>
            </a:r>
            <a:r>
              <a:rPr lang="en-US" sz="2400" dirty="0"/>
              <a:t> </a:t>
            </a:r>
            <a:r>
              <a:rPr lang="en-US" sz="2400" dirty="0" err="1"/>
              <a:t>ռազմավարության</a:t>
            </a:r>
            <a:r>
              <a:rPr lang="en-US" sz="2400" dirty="0"/>
              <a:t> </a:t>
            </a:r>
            <a:r>
              <a:rPr lang="en-US" sz="2400" dirty="0" smtClean="0"/>
              <a:t>, </a:t>
            </a:r>
            <a:r>
              <a:rPr lang="en-US" sz="2400" dirty="0" err="1" smtClean="0"/>
              <a:t>բյուջետային</a:t>
            </a:r>
            <a:r>
              <a:rPr lang="en-US" sz="2400" dirty="0" smtClean="0"/>
              <a:t> </a:t>
            </a:r>
            <a:r>
              <a:rPr lang="en-US" sz="2400" dirty="0" err="1" smtClean="0"/>
              <a:t>ծրագրի</a:t>
            </a:r>
            <a:r>
              <a:rPr lang="en-US" sz="2400" dirty="0" smtClean="0"/>
              <a:t>, </a:t>
            </a:r>
            <a:r>
              <a:rPr lang="en-US" sz="2400" dirty="0" err="1" smtClean="0"/>
              <a:t>ծրագրի</a:t>
            </a:r>
            <a:r>
              <a:rPr lang="en-US" sz="2400" dirty="0" smtClean="0"/>
              <a:t> </a:t>
            </a:r>
            <a:r>
              <a:rPr lang="en-US" sz="2400" dirty="0" err="1" smtClean="0"/>
              <a:t>միջոցառման</a:t>
            </a:r>
            <a:r>
              <a:rPr lang="en-US" sz="2400" dirty="0" smtClean="0"/>
              <a:t> , </a:t>
            </a:r>
            <a:r>
              <a:rPr lang="en-US" sz="2400" dirty="0" err="1" smtClean="0"/>
              <a:t>այնպես</a:t>
            </a:r>
            <a:r>
              <a:rPr lang="en-US" sz="2400" dirty="0" smtClean="0"/>
              <a:t> </a:t>
            </a:r>
            <a:r>
              <a:rPr lang="en-US" sz="2400" dirty="0" err="1" smtClean="0"/>
              <a:t>էլ</a:t>
            </a:r>
            <a:r>
              <a:rPr lang="en-US" sz="2400" dirty="0" smtClean="0"/>
              <a:t> </a:t>
            </a:r>
            <a:r>
              <a:rPr lang="en-US" sz="2400" dirty="0" err="1" smtClean="0"/>
              <a:t>միջոցառման</a:t>
            </a:r>
            <a:r>
              <a:rPr lang="en-US" sz="2400" dirty="0" smtClean="0"/>
              <a:t> </a:t>
            </a:r>
            <a:r>
              <a:rPr lang="en-US" sz="2400" dirty="0" err="1" smtClean="0"/>
              <a:t>ԿՀՑ-ների</a:t>
            </a:r>
            <a:r>
              <a:rPr lang="en-US" sz="2400" dirty="0" smtClean="0"/>
              <a:t> </a:t>
            </a:r>
            <a:r>
              <a:rPr lang="en-US" sz="2400" dirty="0" err="1" smtClean="0"/>
              <a:t>համար</a:t>
            </a:r>
            <a:r>
              <a:rPr lang="en-US" sz="2400" dirty="0" smtClean="0"/>
              <a:t>:</a:t>
            </a: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sz="2400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 err="1" smtClean="0"/>
              <a:t>Ոլորտային</a:t>
            </a:r>
            <a:r>
              <a:rPr lang="en-US" sz="2400" dirty="0" smtClean="0"/>
              <a:t> </a:t>
            </a:r>
            <a:r>
              <a:rPr lang="en-US" sz="2400" dirty="0" err="1" smtClean="0"/>
              <a:t>ռազմավարությունները</a:t>
            </a:r>
            <a:r>
              <a:rPr lang="en-US" sz="2400" dirty="0" smtClean="0"/>
              <a:t> </a:t>
            </a:r>
            <a:r>
              <a:rPr lang="en-US" sz="2400" dirty="0"/>
              <a:t>, </a:t>
            </a:r>
            <a:r>
              <a:rPr lang="en-US" sz="2400" dirty="0" err="1"/>
              <a:t>բյուջետային</a:t>
            </a:r>
            <a:r>
              <a:rPr lang="en-US" sz="2400" dirty="0"/>
              <a:t> </a:t>
            </a:r>
            <a:r>
              <a:rPr lang="en-US" sz="2400" dirty="0" err="1" smtClean="0"/>
              <a:t>ծրագրերը</a:t>
            </a:r>
            <a:r>
              <a:rPr lang="en-US" sz="2400" dirty="0" smtClean="0"/>
              <a:t>, </a:t>
            </a:r>
            <a:r>
              <a:rPr lang="en-US" sz="2400" dirty="0" err="1" smtClean="0"/>
              <a:t>ծրագրերի</a:t>
            </a:r>
            <a:r>
              <a:rPr lang="en-US" sz="2400" dirty="0" smtClean="0"/>
              <a:t> </a:t>
            </a:r>
            <a:r>
              <a:rPr lang="en-US" sz="2400" dirty="0" err="1" smtClean="0"/>
              <a:t>միջոցառումները</a:t>
            </a:r>
            <a:r>
              <a:rPr lang="en-US" sz="2400" dirty="0" smtClean="0"/>
              <a:t> ,</a:t>
            </a:r>
            <a:r>
              <a:rPr lang="en-US" sz="2400" dirty="0"/>
              <a:t> </a:t>
            </a:r>
            <a:r>
              <a:rPr lang="en-US" sz="2400" dirty="0" err="1" smtClean="0"/>
              <a:t>միջոցառումների</a:t>
            </a:r>
            <a:r>
              <a:rPr lang="en-US" sz="2400" dirty="0" smtClean="0"/>
              <a:t>  </a:t>
            </a:r>
            <a:r>
              <a:rPr lang="en-US" sz="2400" dirty="0" err="1" smtClean="0"/>
              <a:t>ԿՀՑ-ները</a:t>
            </a:r>
            <a:r>
              <a:rPr lang="en-US" sz="2400" dirty="0" smtClean="0"/>
              <a:t> </a:t>
            </a:r>
            <a:r>
              <a:rPr lang="en-US" sz="2400" dirty="0" err="1" smtClean="0"/>
              <a:t>կարող</a:t>
            </a:r>
            <a:r>
              <a:rPr lang="en-US" sz="2400" dirty="0" smtClean="0"/>
              <a:t> </a:t>
            </a:r>
            <a:r>
              <a:rPr lang="en-US" sz="2400" dirty="0" err="1"/>
              <a:t>են</a:t>
            </a:r>
            <a:r>
              <a:rPr lang="en-US" sz="2400" dirty="0"/>
              <a:t> </a:t>
            </a:r>
            <a:r>
              <a:rPr lang="en-US" sz="2400" dirty="0" err="1"/>
              <a:t>կենսունակ</a:t>
            </a:r>
            <a:r>
              <a:rPr lang="en-US" sz="2400" dirty="0"/>
              <a:t> </a:t>
            </a:r>
            <a:r>
              <a:rPr lang="en-US" sz="2400" dirty="0" err="1"/>
              <a:t>լինել</a:t>
            </a:r>
            <a:r>
              <a:rPr lang="en-US" sz="2400" dirty="0"/>
              <a:t> </a:t>
            </a:r>
            <a:r>
              <a:rPr lang="en-US" sz="2400" dirty="0" err="1"/>
              <a:t>միմիայն</a:t>
            </a:r>
            <a:r>
              <a:rPr lang="en-US" sz="2400" dirty="0"/>
              <a:t> </a:t>
            </a:r>
            <a:r>
              <a:rPr lang="en-US" sz="2400" dirty="0" err="1"/>
              <a:t>կյանքի</a:t>
            </a:r>
            <a:r>
              <a:rPr lang="en-US" sz="2400" dirty="0"/>
              <a:t> </a:t>
            </a:r>
            <a:r>
              <a:rPr lang="en-US" sz="2400" dirty="0" err="1"/>
              <a:t>իրողություններին</a:t>
            </a:r>
            <a:r>
              <a:rPr lang="en-US" sz="2400" dirty="0"/>
              <a:t>  </a:t>
            </a:r>
            <a:r>
              <a:rPr lang="en-US" sz="2400" dirty="0" err="1"/>
              <a:t>համահունչ</a:t>
            </a:r>
            <a:r>
              <a:rPr lang="en-US" sz="2400" dirty="0"/>
              <a:t> </a:t>
            </a:r>
            <a:r>
              <a:rPr lang="en-US" sz="2400" dirty="0" err="1"/>
              <a:t>փոփոխվելու</a:t>
            </a:r>
            <a:r>
              <a:rPr lang="en-US" sz="2400" dirty="0"/>
              <a:t> </a:t>
            </a:r>
            <a:r>
              <a:rPr lang="en-US" sz="2400" dirty="0" err="1"/>
              <a:t>պարագայում</a:t>
            </a:r>
            <a:r>
              <a:rPr lang="en-US" sz="2400" dirty="0"/>
              <a:t>: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400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 err="1"/>
              <a:t>ԾԲ</a:t>
            </a:r>
            <a:r>
              <a:rPr lang="en-US" sz="2400" dirty="0"/>
              <a:t> </a:t>
            </a:r>
            <a:r>
              <a:rPr lang="en-US" sz="2400" dirty="0" err="1"/>
              <a:t>ոլորտում</a:t>
            </a:r>
            <a:r>
              <a:rPr lang="en-US" sz="2400" dirty="0"/>
              <a:t> </a:t>
            </a:r>
            <a:r>
              <a:rPr lang="en-US" sz="2400" dirty="0" err="1"/>
              <a:t>որոշումների</a:t>
            </a:r>
            <a:r>
              <a:rPr lang="en-US" sz="2400" dirty="0"/>
              <a:t> </a:t>
            </a:r>
            <a:r>
              <a:rPr lang="en-US" sz="2400" dirty="0" err="1"/>
              <a:t>պարբերաբար</a:t>
            </a:r>
            <a:r>
              <a:rPr lang="en-US" sz="2400" dirty="0"/>
              <a:t> </a:t>
            </a:r>
            <a:r>
              <a:rPr lang="en-US" sz="2400" dirty="0" err="1"/>
              <a:t>չվերաքննելը</a:t>
            </a:r>
            <a:r>
              <a:rPr lang="en-US" sz="2400" dirty="0"/>
              <a:t> </a:t>
            </a:r>
            <a:r>
              <a:rPr lang="en-US" sz="2400" dirty="0" err="1"/>
              <a:t>էապես</a:t>
            </a:r>
            <a:r>
              <a:rPr lang="en-US" sz="2400" dirty="0"/>
              <a:t> </a:t>
            </a:r>
            <a:r>
              <a:rPr lang="en-US" sz="2400" dirty="0" err="1"/>
              <a:t>նվազեցնում</a:t>
            </a:r>
            <a:r>
              <a:rPr lang="en-US" sz="2400" dirty="0"/>
              <a:t> է  </a:t>
            </a:r>
            <a:r>
              <a:rPr lang="en-US" sz="2400" dirty="0" err="1"/>
              <a:t>ԾԲ</a:t>
            </a:r>
            <a:r>
              <a:rPr lang="en-US" sz="2400" dirty="0"/>
              <a:t> </a:t>
            </a:r>
            <a:r>
              <a:rPr lang="en-US" sz="2400" dirty="0" err="1"/>
              <a:t>արդյունավետությունը</a:t>
            </a:r>
            <a:r>
              <a:rPr lang="en-US" sz="2400" dirty="0"/>
              <a:t>: </a:t>
            </a:r>
            <a:r>
              <a:rPr lang="en-US" sz="2400" dirty="0" err="1" smtClean="0"/>
              <a:t>Սա</a:t>
            </a:r>
            <a:r>
              <a:rPr lang="en-US" sz="2400" dirty="0" smtClean="0"/>
              <a:t>  </a:t>
            </a:r>
            <a:r>
              <a:rPr lang="en-US" sz="2400" dirty="0" err="1"/>
              <a:t>ԾԲ</a:t>
            </a:r>
            <a:r>
              <a:rPr lang="en-US" sz="2400" dirty="0"/>
              <a:t> </a:t>
            </a:r>
            <a:r>
              <a:rPr lang="en-US" sz="2400" dirty="0" err="1"/>
              <a:t>մշտապես</a:t>
            </a:r>
            <a:r>
              <a:rPr lang="en-US" sz="2400" dirty="0"/>
              <a:t> </a:t>
            </a:r>
            <a:r>
              <a:rPr lang="en-US" sz="2400" dirty="0" err="1"/>
              <a:t>արդյունավետ</a:t>
            </a:r>
            <a:r>
              <a:rPr lang="en-US" sz="2400" dirty="0"/>
              <a:t> </a:t>
            </a:r>
            <a:r>
              <a:rPr lang="en-US" sz="2400" dirty="0" err="1"/>
              <a:t>լինելու</a:t>
            </a:r>
            <a:r>
              <a:rPr lang="en-US" sz="2400" dirty="0"/>
              <a:t> </a:t>
            </a:r>
            <a:r>
              <a:rPr lang="en-US" sz="2400" dirty="0" err="1"/>
              <a:t>համար</a:t>
            </a:r>
            <a:r>
              <a:rPr lang="en-US" sz="2400" dirty="0"/>
              <a:t> </a:t>
            </a:r>
            <a:r>
              <a:rPr lang="en-US" sz="2400" dirty="0" err="1"/>
              <a:t>լրջագույն</a:t>
            </a:r>
            <a:r>
              <a:rPr lang="en-US" sz="2400" dirty="0"/>
              <a:t>  </a:t>
            </a:r>
            <a:r>
              <a:rPr lang="en-US" sz="2400" dirty="0" err="1"/>
              <a:t>մարտահրավեր</a:t>
            </a:r>
            <a:r>
              <a:rPr lang="en-US" sz="2400" dirty="0"/>
              <a:t> </a:t>
            </a:r>
            <a:r>
              <a:rPr lang="en-US" sz="2400" dirty="0" smtClean="0"/>
              <a:t>է:  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dirty="0" smtClean="0"/>
              <a:t> </a:t>
            </a: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8763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951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smtClean="0">
                <a:solidFill>
                  <a:srgbClr val="FF0000"/>
                </a:solidFill>
              </a:rPr>
              <a:t>Էլեկտրոնային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շտեմարան</a:t>
            </a:r>
            <a:r>
              <a:rPr lang="en-US" sz="3600" dirty="0" smtClean="0">
                <a:solidFill>
                  <a:srgbClr val="FF0000"/>
                </a:solidFill>
              </a:rPr>
              <a:t> – 1 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 </a:t>
            </a:r>
            <a:r>
              <a:rPr lang="en-US" dirty="0" err="1" smtClean="0"/>
              <a:t>Ծրագրի</a:t>
            </a:r>
            <a:r>
              <a:rPr lang="en-US" dirty="0" smtClean="0"/>
              <a:t>, </a:t>
            </a:r>
            <a:r>
              <a:rPr lang="en-US" dirty="0" err="1" smtClean="0"/>
              <a:t>միջոցառման</a:t>
            </a:r>
            <a:r>
              <a:rPr lang="en-US" dirty="0" smtClean="0"/>
              <a:t> ԿՀՑ-</a:t>
            </a:r>
            <a:r>
              <a:rPr lang="en-US" dirty="0" err="1" smtClean="0"/>
              <a:t>ների</a:t>
            </a:r>
            <a:r>
              <a:rPr lang="en-US" dirty="0" smtClean="0"/>
              <a:t> </a:t>
            </a:r>
            <a:r>
              <a:rPr lang="en-US" dirty="0" err="1" smtClean="0"/>
              <a:t>էվոլյուցիայի</a:t>
            </a:r>
            <a:r>
              <a:rPr lang="en-US" dirty="0" smtClean="0"/>
              <a:t> </a:t>
            </a:r>
            <a:r>
              <a:rPr lang="en-US" dirty="0" err="1" smtClean="0"/>
              <a:t>դիտարկում</a:t>
            </a:r>
            <a:r>
              <a:rPr lang="en-US" dirty="0" smtClean="0"/>
              <a:t>, </a:t>
            </a:r>
            <a:r>
              <a:rPr lang="en-US" dirty="0" err="1" smtClean="0"/>
              <a:t>վերլուծություն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 </a:t>
            </a:r>
            <a:r>
              <a:rPr lang="en-US" dirty="0" err="1" smtClean="0"/>
              <a:t>Ոլորտային</a:t>
            </a:r>
            <a:r>
              <a:rPr lang="en-US" dirty="0" smtClean="0"/>
              <a:t> </a:t>
            </a:r>
            <a:r>
              <a:rPr lang="en-US" dirty="0" err="1" smtClean="0"/>
              <a:t>ռազմավարության</a:t>
            </a:r>
            <a:r>
              <a:rPr lang="en-US" dirty="0" smtClean="0"/>
              <a:t> , </a:t>
            </a:r>
            <a:r>
              <a:rPr lang="en-US" dirty="0" err="1" smtClean="0"/>
              <a:t>բյուջետային</a:t>
            </a:r>
            <a:r>
              <a:rPr lang="en-US" dirty="0" smtClean="0"/>
              <a:t> </a:t>
            </a:r>
            <a:r>
              <a:rPr lang="en-US" dirty="0" err="1" smtClean="0"/>
              <a:t>ծրագրի</a:t>
            </a:r>
            <a:r>
              <a:rPr lang="en-US" dirty="0" smtClean="0"/>
              <a:t> </a:t>
            </a:r>
            <a:r>
              <a:rPr lang="en-US" dirty="0"/>
              <a:t>և </a:t>
            </a:r>
            <a:r>
              <a:rPr lang="en-US" dirty="0" err="1" smtClean="0"/>
              <a:t>ծրագրի</a:t>
            </a:r>
            <a:r>
              <a:rPr lang="en-US" dirty="0" smtClean="0"/>
              <a:t> </a:t>
            </a:r>
            <a:r>
              <a:rPr lang="en-US" dirty="0" err="1" smtClean="0"/>
              <a:t>միջոցառման</a:t>
            </a:r>
            <a:r>
              <a:rPr lang="en-US" dirty="0" smtClean="0"/>
              <a:t> </a:t>
            </a:r>
            <a:r>
              <a:rPr lang="en-US" dirty="0" err="1" smtClean="0"/>
              <a:t>ճշգրտում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 </a:t>
            </a:r>
            <a:r>
              <a:rPr lang="en-US" dirty="0" err="1" smtClean="0"/>
              <a:t>Նոր</a:t>
            </a:r>
            <a:r>
              <a:rPr lang="en-US" dirty="0" smtClean="0"/>
              <a:t> ԿՀՑ-</a:t>
            </a:r>
            <a:r>
              <a:rPr lang="en-US" dirty="0" err="1" smtClean="0"/>
              <a:t>ների</a:t>
            </a:r>
            <a:r>
              <a:rPr lang="en-US" dirty="0" smtClean="0"/>
              <a:t> </a:t>
            </a:r>
            <a:r>
              <a:rPr lang="en-US" dirty="0" err="1" smtClean="0"/>
              <a:t>մշակում</a:t>
            </a:r>
            <a:r>
              <a:rPr lang="en-US" dirty="0" smtClean="0"/>
              <a:t>.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ԿՀՑ-</a:t>
            </a:r>
            <a:r>
              <a:rPr lang="en-US" dirty="0" err="1" smtClean="0"/>
              <a:t>ների</a:t>
            </a:r>
            <a:r>
              <a:rPr lang="en-US" dirty="0" smtClean="0"/>
              <a:t> </a:t>
            </a:r>
            <a:r>
              <a:rPr lang="en-US" dirty="0" err="1" smtClean="0"/>
              <a:t>համապատասխանեցումը</a:t>
            </a:r>
            <a:r>
              <a:rPr lang="en-US" dirty="0" smtClean="0"/>
              <a:t> 	</a:t>
            </a:r>
            <a:r>
              <a:rPr lang="en-US" dirty="0" err="1" smtClean="0"/>
              <a:t>իրողություններին</a:t>
            </a:r>
            <a:r>
              <a:rPr lang="en-US" dirty="0" smtClean="0"/>
              <a:t> , </a:t>
            </a:r>
            <a:r>
              <a:rPr lang="en-US" dirty="0" err="1"/>
              <a:t>ոլորտային</a:t>
            </a:r>
            <a:r>
              <a:rPr lang="en-US" dirty="0"/>
              <a:t> </a:t>
            </a:r>
            <a:r>
              <a:rPr lang="en-US" dirty="0" smtClean="0"/>
              <a:t>	</a:t>
            </a:r>
            <a:r>
              <a:rPr lang="en-US" dirty="0" err="1" smtClean="0"/>
              <a:t>ռազմավարությանը</a:t>
            </a:r>
            <a:r>
              <a:rPr lang="en-US" dirty="0" smtClean="0"/>
              <a:t>, </a:t>
            </a:r>
            <a:r>
              <a:rPr lang="en-US" dirty="0" err="1" smtClean="0"/>
              <a:t>ծրագրին</a:t>
            </a:r>
            <a:r>
              <a:rPr lang="en-US" dirty="0" smtClean="0"/>
              <a:t> և 	</a:t>
            </a:r>
            <a:r>
              <a:rPr lang="en-US" dirty="0" err="1" smtClean="0"/>
              <a:t>միջոցառմանը</a:t>
            </a:r>
            <a:r>
              <a:rPr lang="en-US" dirty="0" smtClean="0"/>
              <a:t>:</a:t>
            </a: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797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b="1" u="sng" dirty="0" err="1" smtClean="0">
                <a:solidFill>
                  <a:srgbClr val="FF0000"/>
                </a:solidFill>
              </a:rPr>
              <a:t>Ծրագրային</a:t>
            </a:r>
            <a:r>
              <a:rPr lang="en-US" altLang="en-US" b="1" u="sng" dirty="0" smtClean="0">
                <a:solidFill>
                  <a:srgbClr val="FF0000"/>
                </a:solidFill>
              </a:rPr>
              <a:t> </a:t>
            </a:r>
            <a:r>
              <a:rPr lang="en-US" altLang="en-US" b="1" u="sng" dirty="0" err="1" smtClean="0">
                <a:solidFill>
                  <a:srgbClr val="FF0000"/>
                </a:solidFill>
              </a:rPr>
              <a:t>բյուջետավորում</a:t>
            </a:r>
            <a:endParaRPr lang="en-US" altLang="en-US" b="1" u="sng" dirty="0" smtClean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610600" cy="4602163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hy-AM" dirty="0"/>
              <a:t>Ծրագրային </a:t>
            </a:r>
            <a:r>
              <a:rPr lang="hy-AM" dirty="0" smtClean="0"/>
              <a:t>բյուջետավորումը </a:t>
            </a:r>
            <a:r>
              <a:rPr lang="hy-AM" dirty="0"/>
              <a:t>իրենից ներկայացնում է բյուջետավորման մի եղանակ, որի ժամանակ բյուջետային </a:t>
            </a:r>
            <a:r>
              <a:rPr lang="en-US" dirty="0" err="1" smtClean="0"/>
              <a:t>գործընթացը</a:t>
            </a:r>
            <a:r>
              <a:rPr lang="en-US" dirty="0" smtClean="0"/>
              <a:t> </a:t>
            </a:r>
            <a:r>
              <a:rPr lang="hy-AM" dirty="0" smtClean="0"/>
              <a:t>(ռազմավարական </a:t>
            </a:r>
            <a:r>
              <a:rPr lang="hy-AM" dirty="0"/>
              <a:t>որոշումները, պլանավորումը, կատարումը, </a:t>
            </a:r>
            <a:r>
              <a:rPr lang="hy-AM" dirty="0" smtClean="0"/>
              <a:t>հաշվետվողականությունը</a:t>
            </a:r>
            <a:r>
              <a:rPr lang="en-US" dirty="0" smtClean="0"/>
              <a:t>,</a:t>
            </a:r>
            <a:r>
              <a:rPr lang="hy-AM" dirty="0" smtClean="0"/>
              <a:t> վերլուծությունները</a:t>
            </a:r>
            <a:r>
              <a:rPr lang="en-US" dirty="0" smtClean="0"/>
              <a:t>,  </a:t>
            </a:r>
            <a:r>
              <a:rPr lang="en-US" dirty="0" err="1" smtClean="0"/>
              <a:t>հաշվեքննությունը</a:t>
            </a:r>
            <a:r>
              <a:rPr lang="en-US" dirty="0" smtClean="0"/>
              <a:t> </a:t>
            </a:r>
            <a:r>
              <a:rPr lang="hy-AM" dirty="0" smtClean="0"/>
              <a:t>) </a:t>
            </a:r>
            <a:r>
              <a:rPr lang="hy-AM" dirty="0"/>
              <a:t>հիմնվում են բյուջեի շրջանակներում իրականացվող ծրագրերի վրա</a:t>
            </a:r>
            <a:r>
              <a:rPr lang="hy-AM" dirty="0" smtClean="0"/>
              <a:t>։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err="1" smtClean="0"/>
              <a:t>Ծրագրային</a:t>
            </a:r>
            <a:r>
              <a:rPr lang="en-US" dirty="0" smtClean="0"/>
              <a:t> </a:t>
            </a:r>
            <a:r>
              <a:rPr lang="en-US" dirty="0" err="1" smtClean="0"/>
              <a:t>բյուջետավորման</a:t>
            </a:r>
            <a:r>
              <a:rPr lang="en-US" dirty="0" smtClean="0"/>
              <a:t> </a:t>
            </a:r>
            <a:r>
              <a:rPr lang="en-US" dirty="0" err="1" smtClean="0"/>
              <a:t>ներդրման</a:t>
            </a:r>
            <a:r>
              <a:rPr lang="en-US" dirty="0" smtClean="0"/>
              <a:t> </a:t>
            </a:r>
            <a:r>
              <a:rPr lang="en-US" dirty="0" err="1" smtClean="0"/>
              <a:t>հիմնական</a:t>
            </a:r>
            <a:r>
              <a:rPr lang="en-US" dirty="0" smtClean="0"/>
              <a:t> </a:t>
            </a:r>
            <a:r>
              <a:rPr lang="en-US" dirty="0" err="1" smtClean="0"/>
              <a:t>նպատակն</a:t>
            </a:r>
            <a:r>
              <a:rPr lang="en-US" dirty="0" smtClean="0"/>
              <a:t> է </a:t>
            </a:r>
            <a:r>
              <a:rPr lang="en-US" dirty="0" err="1" smtClean="0"/>
              <a:t>բարձրացնել</a:t>
            </a:r>
            <a:r>
              <a:rPr lang="en-US" dirty="0" smtClean="0"/>
              <a:t> </a:t>
            </a:r>
            <a:r>
              <a:rPr lang="en-US" dirty="0" err="1" smtClean="0"/>
              <a:t>հանրային</a:t>
            </a:r>
            <a:r>
              <a:rPr lang="en-US" dirty="0" smtClean="0"/>
              <a:t> </a:t>
            </a:r>
            <a:r>
              <a:rPr lang="en-US" dirty="0" err="1" smtClean="0"/>
              <a:t>ֆինանսների</a:t>
            </a:r>
            <a:r>
              <a:rPr lang="en-US" dirty="0" smtClean="0"/>
              <a:t> </a:t>
            </a:r>
            <a:r>
              <a:rPr lang="en-US" dirty="0" err="1" smtClean="0"/>
              <a:t>կառավարման</a:t>
            </a:r>
            <a:r>
              <a:rPr lang="en-US" dirty="0" smtClean="0"/>
              <a:t> </a:t>
            </a:r>
            <a:r>
              <a:rPr lang="en-US" dirty="0" err="1" smtClean="0"/>
              <a:t>արդյունավետությունը</a:t>
            </a:r>
            <a:r>
              <a:rPr lang="en-US" dirty="0" smtClean="0"/>
              <a:t>, </a:t>
            </a:r>
            <a:r>
              <a:rPr lang="hy-AM" dirty="0" smtClean="0"/>
              <a:t>թափանցիկությ</a:t>
            </a:r>
            <a:r>
              <a:rPr lang="en-US" dirty="0" err="1" smtClean="0"/>
              <a:t>ու</a:t>
            </a:r>
            <a:r>
              <a:rPr lang="hy-AM" dirty="0" smtClean="0"/>
              <a:t>ն</a:t>
            </a:r>
            <a:r>
              <a:rPr lang="en-US" dirty="0" smtClean="0"/>
              <a:t>ը </a:t>
            </a:r>
            <a:r>
              <a:rPr lang="hy-AM" dirty="0" smtClean="0"/>
              <a:t>և  հաշվետվողականությ</a:t>
            </a:r>
            <a:r>
              <a:rPr lang="en-US" dirty="0" err="1" smtClean="0"/>
              <a:t>ունը</a:t>
            </a:r>
            <a:r>
              <a:rPr lang="en-US" dirty="0" smtClean="0"/>
              <a:t>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err="1" smtClean="0"/>
              <a:t>Շեշտադրումն</a:t>
            </a:r>
            <a:r>
              <a:rPr lang="en-US" dirty="0" smtClean="0"/>
              <a:t> </a:t>
            </a:r>
            <a:r>
              <a:rPr lang="en-US" dirty="0" err="1" smtClean="0"/>
              <a:t>ուղղվում</a:t>
            </a:r>
            <a:r>
              <a:rPr lang="en-US" dirty="0" smtClean="0"/>
              <a:t> է </a:t>
            </a:r>
            <a:r>
              <a:rPr lang="en-US" dirty="0" err="1" smtClean="0"/>
              <a:t>արդյունքին</a:t>
            </a:r>
            <a:r>
              <a:rPr lang="en-US" dirty="0" smtClean="0"/>
              <a:t>, </a:t>
            </a:r>
            <a:r>
              <a:rPr lang="en-US" dirty="0" err="1" smtClean="0"/>
              <a:t>այլ</a:t>
            </a:r>
            <a:r>
              <a:rPr lang="en-US" dirty="0" smtClean="0"/>
              <a:t> </a:t>
            </a:r>
            <a:r>
              <a:rPr lang="en-US" dirty="0" err="1" smtClean="0"/>
              <a:t>ոչ</a:t>
            </a:r>
            <a:r>
              <a:rPr lang="en-US" dirty="0" smtClean="0"/>
              <a:t> </a:t>
            </a:r>
            <a:r>
              <a:rPr lang="en-US" dirty="0" err="1" smtClean="0"/>
              <a:t>թե</a:t>
            </a:r>
            <a:r>
              <a:rPr lang="en-US" dirty="0" smtClean="0"/>
              <a:t> </a:t>
            </a:r>
            <a:r>
              <a:rPr lang="en-US" dirty="0" err="1" smtClean="0"/>
              <a:t>օգտագործվող</a:t>
            </a:r>
            <a:r>
              <a:rPr lang="en-US" dirty="0" smtClean="0"/>
              <a:t> </a:t>
            </a:r>
            <a:r>
              <a:rPr lang="en-US" dirty="0" err="1" smtClean="0"/>
              <a:t>ռեսուրսներին</a:t>
            </a:r>
            <a:r>
              <a:rPr lang="en-US" dirty="0" smtClean="0"/>
              <a:t>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31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951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</a:rPr>
              <a:t>Էլեկտրոնային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շտեմարան</a:t>
            </a:r>
            <a:r>
              <a:rPr lang="en-US" sz="3600" dirty="0" smtClean="0">
                <a:solidFill>
                  <a:srgbClr val="FF0000"/>
                </a:solidFill>
              </a:rPr>
              <a:t> - 2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err="1" smtClean="0"/>
              <a:t>Հանրային</a:t>
            </a:r>
            <a:r>
              <a:rPr lang="en-US" dirty="0" smtClean="0"/>
              <a:t> </a:t>
            </a:r>
            <a:r>
              <a:rPr lang="en-US" dirty="0" err="1" smtClean="0"/>
              <a:t>ֆինաննսերի</a:t>
            </a:r>
            <a:r>
              <a:rPr lang="en-US" dirty="0" smtClean="0"/>
              <a:t> </a:t>
            </a:r>
            <a:r>
              <a:rPr lang="en-US" dirty="0" err="1" smtClean="0"/>
              <a:t>կառավարման</a:t>
            </a:r>
            <a:r>
              <a:rPr lang="en-US" dirty="0" smtClean="0"/>
              <a:t> </a:t>
            </a:r>
            <a:r>
              <a:rPr lang="en-US" dirty="0" err="1" smtClean="0"/>
              <a:t>թափանցիկության</a:t>
            </a:r>
            <a:r>
              <a:rPr lang="en-US" dirty="0" smtClean="0"/>
              <a:t>, </a:t>
            </a:r>
            <a:r>
              <a:rPr lang="en-US" dirty="0" err="1" smtClean="0"/>
              <a:t>հաշվետվողականության</a:t>
            </a:r>
            <a:r>
              <a:rPr lang="en-US" dirty="0" smtClean="0"/>
              <a:t> </a:t>
            </a:r>
            <a:r>
              <a:rPr lang="en-US" dirty="0" err="1" smtClean="0"/>
              <a:t>ու</a:t>
            </a:r>
            <a:r>
              <a:rPr lang="en-US" dirty="0" smtClean="0"/>
              <a:t> </a:t>
            </a:r>
            <a:r>
              <a:rPr lang="en-US" dirty="0" err="1" smtClean="0"/>
              <a:t>արդյունավետության</a:t>
            </a:r>
            <a:r>
              <a:rPr lang="en-US" dirty="0" smtClean="0"/>
              <a:t> </a:t>
            </a:r>
            <a:r>
              <a:rPr lang="en-US" dirty="0" err="1" smtClean="0"/>
              <a:t>առավել</a:t>
            </a:r>
            <a:r>
              <a:rPr lang="en-US" dirty="0" smtClean="0"/>
              <a:t> </a:t>
            </a:r>
            <a:r>
              <a:rPr lang="en-US" dirty="0" err="1" smtClean="0"/>
              <a:t>բարձր</a:t>
            </a:r>
            <a:r>
              <a:rPr lang="en-US" dirty="0" smtClean="0"/>
              <a:t> </a:t>
            </a:r>
            <a:r>
              <a:rPr lang="en-US" dirty="0" err="1" smtClean="0"/>
              <a:t>մակարդակ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err="1" smtClean="0"/>
              <a:t>Խորհրդարանական</a:t>
            </a:r>
            <a:r>
              <a:rPr lang="en-US" dirty="0" smtClean="0"/>
              <a:t> </a:t>
            </a:r>
            <a:r>
              <a:rPr lang="en-US" dirty="0" err="1" smtClean="0"/>
              <a:t>վերահսկողության</a:t>
            </a:r>
            <a:r>
              <a:rPr lang="en-US" dirty="0" smtClean="0"/>
              <a:t> </a:t>
            </a:r>
            <a:r>
              <a:rPr lang="en-US" dirty="0" err="1" smtClean="0"/>
              <a:t>առավել</a:t>
            </a:r>
            <a:r>
              <a:rPr lang="en-US" dirty="0" smtClean="0"/>
              <a:t> </a:t>
            </a:r>
            <a:r>
              <a:rPr lang="en-US" dirty="0" err="1" smtClean="0"/>
              <a:t>արդյունավետ</a:t>
            </a:r>
            <a:r>
              <a:rPr lang="en-US" dirty="0" smtClean="0"/>
              <a:t> </a:t>
            </a:r>
            <a:r>
              <a:rPr lang="en-US" dirty="0" err="1" smtClean="0"/>
              <a:t>գործիքակազմ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err="1" smtClean="0"/>
              <a:t>Հանրային</a:t>
            </a:r>
            <a:r>
              <a:rPr lang="en-US" dirty="0" smtClean="0"/>
              <a:t> </a:t>
            </a:r>
            <a:r>
              <a:rPr lang="en-US" dirty="0" err="1"/>
              <a:t>իրազեկվածության</a:t>
            </a:r>
            <a:r>
              <a:rPr lang="en-US" dirty="0"/>
              <a:t> </a:t>
            </a:r>
            <a:r>
              <a:rPr lang="en-US" dirty="0" err="1"/>
              <a:t>աստիճանի</a:t>
            </a:r>
            <a:r>
              <a:rPr lang="en-US" dirty="0"/>
              <a:t> </a:t>
            </a:r>
            <a:r>
              <a:rPr lang="en-US" dirty="0" err="1" smtClean="0"/>
              <a:t>բարելավում</a:t>
            </a:r>
            <a:r>
              <a:rPr lang="en-US" dirty="0" smtClean="0"/>
              <a:t>:</a:t>
            </a:r>
          </a:p>
          <a:p>
            <a:pPr>
              <a:buFont typeface="Wingdings" panose="05000000000000000000" pitchFamily="2" charset="2"/>
              <a:buChar char="v"/>
            </a:pPr>
            <a:endParaRPr lang="en-US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err="1" smtClean="0"/>
              <a:t>Քաղաքացիական</a:t>
            </a:r>
            <a:r>
              <a:rPr lang="en-US" dirty="0" smtClean="0"/>
              <a:t> </a:t>
            </a:r>
            <a:r>
              <a:rPr lang="en-US" dirty="0" err="1" smtClean="0"/>
              <a:t>հասարակության</a:t>
            </a:r>
            <a:r>
              <a:rPr lang="en-US" dirty="0" smtClean="0"/>
              <a:t> և ԶԼՄ-</a:t>
            </a:r>
            <a:r>
              <a:rPr lang="en-US" dirty="0" err="1" smtClean="0"/>
              <a:t>ների</a:t>
            </a:r>
            <a:r>
              <a:rPr lang="en-US" dirty="0" smtClean="0"/>
              <a:t> </a:t>
            </a:r>
            <a:r>
              <a:rPr lang="en-US" dirty="0" err="1" smtClean="0"/>
              <a:t>արդյունավետ</a:t>
            </a:r>
            <a:r>
              <a:rPr lang="en-US" dirty="0" smtClean="0"/>
              <a:t> </a:t>
            </a:r>
            <a:r>
              <a:rPr lang="en-US" dirty="0" err="1" smtClean="0"/>
              <a:t>ներգրավում</a:t>
            </a:r>
            <a:r>
              <a:rPr lang="en-US" dirty="0" smtClean="0"/>
              <a:t> :</a:t>
            </a: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1666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1905000"/>
            <a:ext cx="8229600" cy="2057400"/>
          </a:xfrm>
        </p:spPr>
        <p:txBody>
          <a:bodyPr/>
          <a:lstStyle/>
          <a:p>
            <a:pPr eaLnBrk="1" hangingPunct="1"/>
            <a:r>
              <a:rPr lang="en-US" altLang="en-US" b="1" smtClean="0">
                <a:solidFill>
                  <a:srgbClr val="FF0000"/>
                </a:solidFill>
              </a:rPr>
              <a:t>ՇՆՈՐՀԱԿԱԼՈՒԹՅՈՒՆ</a:t>
            </a:r>
          </a:p>
        </p:txBody>
      </p:sp>
    </p:spTree>
    <p:extLst>
      <p:ext uri="{BB962C8B-B14F-4D97-AF65-F5344CB8AC3E}">
        <p14:creationId xmlns:p14="http://schemas.microsoft.com/office/powerpoint/2010/main" val="318830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62F2BD8-4671-4DF8-91A9-847C676076A3}" type="slidenum">
              <a:rPr lang="ru-RU" altLang="en-US" sz="1000">
                <a:solidFill>
                  <a:srgbClr val="000000"/>
                </a:solidFill>
                <a:latin typeface="Garamond" pitchFamily="18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en-US" sz="100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25463" y="1752600"/>
            <a:ext cx="8610600" cy="381000"/>
          </a:xfrm>
        </p:spPr>
        <p:txBody>
          <a:bodyPr lIns="92075" tIns="46038" rIns="92075" bIns="46038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/>
              <a:t>	</a:t>
            </a:r>
            <a:br>
              <a:rPr lang="en-US" sz="3600" dirty="0" smtClean="0"/>
            </a:b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hy-AM" sz="3600" dirty="0" smtClean="0">
                <a:solidFill>
                  <a:srgbClr val="FF0000"/>
                </a:solidFill>
              </a:rPr>
              <a:t>Ծ</a:t>
            </a:r>
            <a:r>
              <a:rPr lang="en-US" sz="3600" dirty="0" err="1" smtClean="0">
                <a:solidFill>
                  <a:srgbClr val="FF0000"/>
                </a:solidFill>
              </a:rPr>
              <a:t>րագրային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բյուջետավորման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հիմնական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հարցադրումները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 smtClean="0"/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1676400"/>
            <a:ext cx="8153400" cy="4419600"/>
          </a:xfrm>
        </p:spPr>
        <p:txBody>
          <a:bodyPr>
            <a:normAutofit/>
          </a:bodyPr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en-US" sz="2800" i="1" dirty="0" smtClean="0"/>
              <a:t>	Ի ՞ </a:t>
            </a:r>
            <a:r>
              <a:rPr lang="en-US" sz="2800" i="1" dirty="0" err="1" smtClean="0"/>
              <a:t>նչ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ռեսուրսներ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են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հարկավոր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պետական</a:t>
            </a:r>
            <a:r>
              <a:rPr lang="en-US" sz="2800" i="1" dirty="0" smtClean="0"/>
              <a:t>  </a:t>
            </a:r>
            <a:r>
              <a:rPr lang="en-US" sz="2800" i="1" dirty="0" err="1" smtClean="0"/>
              <a:t>մարմիններին</a:t>
            </a:r>
            <a:r>
              <a:rPr lang="hy-AM" sz="2800" i="1" dirty="0" smtClean="0"/>
              <a:t> </a:t>
            </a:r>
            <a:r>
              <a:rPr lang="en-US" sz="2800" i="1" dirty="0" smtClean="0"/>
              <a:t>  </a:t>
            </a:r>
            <a:r>
              <a:rPr lang="en-US" sz="2800" dirty="0" err="1" smtClean="0"/>
              <a:t>հարցից</a:t>
            </a:r>
            <a:r>
              <a:rPr lang="en-US" sz="2800" dirty="0" smtClean="0"/>
              <a:t> </a:t>
            </a:r>
            <a:r>
              <a:rPr lang="en-US" sz="2800" dirty="0" err="1" smtClean="0"/>
              <a:t>անցում</a:t>
            </a:r>
            <a:r>
              <a:rPr lang="en-US" sz="2800" dirty="0" smtClean="0"/>
              <a:t> </a:t>
            </a:r>
            <a:r>
              <a:rPr lang="en-US" sz="2800" dirty="0" err="1" smtClean="0"/>
              <a:t>դեպի</a:t>
            </a:r>
            <a:r>
              <a:rPr lang="en-US" sz="2800" dirty="0" smtClean="0"/>
              <a:t>.</a:t>
            </a:r>
          </a:p>
          <a:p>
            <a:pPr eaLnBrk="1" hangingPunct="1">
              <a:defRPr/>
            </a:pPr>
            <a:r>
              <a:rPr lang="en-US" sz="2800" i="1" dirty="0" smtClean="0"/>
              <a:t>Ի ՞ </a:t>
            </a:r>
            <a:r>
              <a:rPr lang="en-US" sz="2800" i="1" dirty="0" err="1" smtClean="0"/>
              <a:t>նչ</a:t>
            </a:r>
            <a:r>
              <a:rPr lang="en-US" sz="2800" i="1" dirty="0" smtClean="0"/>
              <a:t> է </a:t>
            </a:r>
            <a:r>
              <a:rPr lang="en-US" sz="2800" i="1" dirty="0" err="1" smtClean="0"/>
              <a:t>մատակարարվում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հանրությանը</a:t>
            </a:r>
            <a:r>
              <a:rPr lang="en-US" sz="2800" i="1" dirty="0"/>
              <a:t>:</a:t>
            </a:r>
            <a:endParaRPr lang="en-US" sz="2800" i="1" dirty="0" smtClean="0"/>
          </a:p>
          <a:p>
            <a:pPr eaLnBrk="1" hangingPunct="1">
              <a:defRPr/>
            </a:pPr>
            <a:r>
              <a:rPr lang="en-US" sz="2800" i="1" dirty="0" err="1" smtClean="0"/>
              <a:t>Որքա</a:t>
            </a:r>
            <a:r>
              <a:rPr lang="en-US" sz="2800" i="1" dirty="0" smtClean="0"/>
              <a:t>՞ ն է </a:t>
            </a:r>
            <a:r>
              <a:rPr lang="en-US" sz="2800" i="1" dirty="0" err="1" smtClean="0"/>
              <a:t>մատակարարվում</a:t>
            </a:r>
            <a:r>
              <a:rPr lang="en-US" sz="2800" i="1" dirty="0"/>
              <a:t>:</a:t>
            </a:r>
            <a:endParaRPr lang="en-US" sz="2800" i="1" dirty="0" smtClean="0"/>
          </a:p>
          <a:p>
            <a:pPr eaLnBrk="1" hangingPunct="1">
              <a:defRPr/>
            </a:pPr>
            <a:r>
              <a:rPr lang="en-US" sz="2800" i="1" dirty="0" smtClean="0"/>
              <a:t>Ի </a:t>
            </a:r>
            <a:r>
              <a:rPr lang="en-US" sz="2800" i="1" dirty="0" err="1" smtClean="0"/>
              <a:t>նչ</a:t>
            </a:r>
            <a:r>
              <a:rPr lang="en-US" sz="2800" i="1" dirty="0" smtClean="0"/>
              <a:t> ՞</a:t>
            </a:r>
            <a:r>
              <a:rPr lang="en-US" sz="2800" i="1" dirty="0" err="1" smtClean="0"/>
              <a:t>որակով</a:t>
            </a:r>
            <a:r>
              <a:rPr lang="en-US" sz="2800" i="1" dirty="0" smtClean="0"/>
              <a:t> է </a:t>
            </a:r>
            <a:r>
              <a:rPr lang="en-US" sz="2800" i="1" dirty="0" err="1" smtClean="0"/>
              <a:t>մատակարարվում</a:t>
            </a:r>
            <a:r>
              <a:rPr lang="en-US" sz="2800" i="1" dirty="0" smtClean="0"/>
              <a:t>:</a:t>
            </a:r>
          </a:p>
          <a:p>
            <a:pPr eaLnBrk="1" hangingPunct="1">
              <a:defRPr/>
            </a:pPr>
            <a:r>
              <a:rPr lang="en-US" sz="2800" i="1" dirty="0" err="1" smtClean="0"/>
              <a:t>Ինչու</a:t>
            </a:r>
            <a:r>
              <a:rPr lang="en-US" sz="2800" i="1" dirty="0" smtClean="0"/>
              <a:t> ՞ է </a:t>
            </a:r>
            <a:r>
              <a:rPr lang="en-US" sz="2800" i="1" dirty="0" err="1" smtClean="0"/>
              <a:t>դա</a:t>
            </a:r>
            <a:r>
              <a:rPr lang="en-US" sz="2800" i="1" dirty="0" smtClean="0"/>
              <a:t>  </a:t>
            </a:r>
            <a:r>
              <a:rPr lang="en-US" sz="2800" i="1" dirty="0" err="1" smtClean="0"/>
              <a:t>մատակարարվում</a:t>
            </a:r>
            <a:r>
              <a:rPr lang="en-US" i="1" dirty="0"/>
              <a:t>:</a:t>
            </a:r>
            <a:endParaRPr lang="hy-AM" i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hy-AM" dirty="0" smtClean="0"/>
              <a:t>  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54349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smtClean="0">
                <a:solidFill>
                  <a:srgbClr val="FF0000"/>
                </a:solidFill>
              </a:rPr>
              <a:t>Խնդրի սահմանում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y-AM" altLang="en-US" sz="2400" smtClean="0"/>
              <a:t>ԾԲ բարեփոխումների կարևորագույն հասցեատերը</a:t>
            </a:r>
            <a:r>
              <a:rPr lang="en-US" altLang="en-US" sz="2400" smtClean="0"/>
              <a:t>/շահառուն</a:t>
            </a:r>
            <a:r>
              <a:rPr lang="hy-AM" altLang="en-US" sz="2400" smtClean="0"/>
              <a:t> խորհրդարանն է</a:t>
            </a:r>
            <a:r>
              <a:rPr lang="en-US" altLang="en-US" sz="2400" smtClean="0"/>
              <a:t>:</a:t>
            </a:r>
            <a:endParaRPr lang="hy-AM" altLang="en-US" sz="2400" smtClean="0"/>
          </a:p>
          <a:p>
            <a:r>
              <a:rPr lang="en-US" altLang="en-US" sz="2400" smtClean="0"/>
              <a:t>Ցանկացած երկրում ԾԲ ներդրումը աշխատատար, ժամանակատար և ծախսատար գործընթաց է:</a:t>
            </a:r>
          </a:p>
          <a:p>
            <a:r>
              <a:rPr lang="en-US" altLang="en-US" sz="2400" smtClean="0"/>
              <a:t>ԾԲ ներդրման գործընթացը տարբեր պատճառներով (գաղափարական, տնտեսական, քաղաքական,…) կարող է դանդաղել կամ նույնիսկ կասեցվել:</a:t>
            </a:r>
          </a:p>
          <a:p>
            <a:r>
              <a:rPr lang="hy-AM" altLang="en-US" sz="2400" smtClean="0"/>
              <a:t>Միջազգային փորձը հուշում է.  ԾԲ ներդրման </a:t>
            </a:r>
            <a:r>
              <a:rPr lang="en-US" altLang="en-US" sz="2400" smtClean="0"/>
              <a:t> </a:t>
            </a:r>
            <a:r>
              <a:rPr lang="hy-AM" altLang="en-US" sz="2400" smtClean="0"/>
              <a:t>արդյունավետ ավարտի համար անհրաժեշտ է </a:t>
            </a:r>
            <a:r>
              <a:rPr lang="en-US" altLang="en-US" sz="2400" smtClean="0"/>
              <a:t> </a:t>
            </a:r>
            <a:r>
              <a:rPr lang="hy-AM" altLang="en-US" sz="2400" smtClean="0"/>
              <a:t>օրենսդիրի</a:t>
            </a:r>
            <a:r>
              <a:rPr lang="en-US" altLang="en-US" sz="2400" smtClean="0"/>
              <a:t> </a:t>
            </a:r>
            <a:r>
              <a:rPr lang="hy-AM" altLang="en-US" sz="2400" smtClean="0"/>
              <a:t>և գործադիրի շահագրգիռ</a:t>
            </a:r>
            <a:r>
              <a:rPr lang="en-US" altLang="en-US" sz="2400" smtClean="0"/>
              <a:t> </a:t>
            </a:r>
            <a:r>
              <a:rPr lang="hy-AM" altLang="en-US" sz="2400" smtClean="0"/>
              <a:t>համագործակցությունը</a:t>
            </a:r>
            <a:r>
              <a:rPr lang="en-US" altLang="en-US" sz="2400" smtClean="0"/>
              <a:t>:</a:t>
            </a:r>
          </a:p>
          <a:p>
            <a:endParaRPr lang="en-US" altLang="en-US" sz="2400" smtClean="0"/>
          </a:p>
          <a:p>
            <a:endParaRPr lang="en-US" altLang="en-US" sz="2400" smtClean="0"/>
          </a:p>
        </p:txBody>
      </p:sp>
    </p:spTree>
    <p:extLst>
      <p:ext uri="{BB962C8B-B14F-4D97-AF65-F5344CB8AC3E}">
        <p14:creationId xmlns:p14="http://schemas.microsoft.com/office/powerpoint/2010/main" val="148241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smtClean="0">
                <a:solidFill>
                  <a:srgbClr val="FF0000"/>
                </a:solidFill>
              </a:rPr>
              <a:t>Անհրաժեշտ նախադրյալ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endParaRPr lang="en-US" dirty="0" smtClean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dirty="0" smtClean="0"/>
              <a:t>ԾԲ </a:t>
            </a:r>
            <a:r>
              <a:rPr lang="en-US" dirty="0" err="1" smtClean="0"/>
              <a:t>ներդրման</a:t>
            </a:r>
            <a:r>
              <a:rPr lang="en-US" dirty="0" smtClean="0"/>
              <a:t> </a:t>
            </a:r>
            <a:r>
              <a:rPr lang="en-US" dirty="0" err="1" smtClean="0"/>
              <a:t>գործընթացում</a:t>
            </a:r>
            <a:r>
              <a:rPr lang="en-US" dirty="0" smtClean="0"/>
              <a:t> </a:t>
            </a:r>
            <a:r>
              <a:rPr lang="en-US" dirty="0" err="1" smtClean="0"/>
              <a:t>իր</a:t>
            </a:r>
            <a:r>
              <a:rPr lang="en-US" dirty="0" smtClean="0"/>
              <a:t> </a:t>
            </a:r>
            <a:r>
              <a:rPr lang="en-US" dirty="0" err="1" smtClean="0"/>
              <a:t>առաքելությունը</a:t>
            </a:r>
            <a:r>
              <a:rPr lang="en-US" dirty="0" smtClean="0"/>
              <a:t> </a:t>
            </a:r>
            <a:r>
              <a:rPr lang="en-US" dirty="0" err="1" smtClean="0"/>
              <a:t>իրագործելու</a:t>
            </a:r>
            <a:r>
              <a:rPr lang="en-US" dirty="0" smtClean="0"/>
              <a:t> </a:t>
            </a:r>
            <a:r>
              <a:rPr lang="en-US" dirty="0" err="1" smtClean="0"/>
              <a:t>համար</a:t>
            </a:r>
            <a:r>
              <a:rPr lang="en-US" dirty="0" smtClean="0"/>
              <a:t> </a:t>
            </a:r>
            <a:r>
              <a:rPr lang="en-US" dirty="0" err="1" smtClean="0"/>
              <a:t>անհրաժեշտ</a:t>
            </a:r>
            <a:r>
              <a:rPr lang="en-US" dirty="0" smtClean="0"/>
              <a:t> է </a:t>
            </a:r>
            <a:r>
              <a:rPr lang="en-US" dirty="0" err="1" smtClean="0"/>
              <a:t>խորհրդարանում</a:t>
            </a:r>
            <a:r>
              <a:rPr lang="en-US" dirty="0" smtClean="0"/>
              <a:t> ԾԲ </a:t>
            </a:r>
            <a:r>
              <a:rPr lang="en-US" dirty="0" err="1" smtClean="0"/>
              <a:t>ներդրման</a:t>
            </a:r>
            <a:r>
              <a:rPr lang="en-US" dirty="0" smtClean="0"/>
              <a:t> </a:t>
            </a:r>
            <a:r>
              <a:rPr lang="en-US" dirty="0" err="1" smtClean="0"/>
              <a:t>նկատմամբ</a:t>
            </a:r>
            <a:r>
              <a:rPr lang="en-US" dirty="0" smtClean="0"/>
              <a:t> </a:t>
            </a:r>
            <a:r>
              <a:rPr lang="en-US" dirty="0" err="1" smtClean="0"/>
              <a:t>ձևավորել</a:t>
            </a:r>
            <a:r>
              <a:rPr lang="en-US" dirty="0" smtClean="0"/>
              <a:t> </a:t>
            </a:r>
            <a:r>
              <a:rPr lang="en-US" dirty="0" err="1" smtClean="0"/>
              <a:t>գիտակցված</a:t>
            </a:r>
            <a:r>
              <a:rPr lang="en-US" dirty="0" smtClean="0"/>
              <a:t> </a:t>
            </a:r>
            <a:r>
              <a:rPr lang="en-US" dirty="0" err="1" smtClean="0"/>
              <a:t>պահանջարկ</a:t>
            </a:r>
            <a:r>
              <a:rPr lang="en-US" dirty="0" smtClean="0"/>
              <a:t>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11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990600"/>
          </a:xfrm>
        </p:spPr>
        <p:txBody>
          <a:bodyPr/>
          <a:lstStyle/>
          <a:p>
            <a:pPr eaLnBrk="1" hangingPunct="1"/>
            <a:r>
              <a:rPr lang="en-US" altLang="en-US" sz="3200" smtClean="0">
                <a:solidFill>
                  <a:srgbClr val="FF0000"/>
                </a:solidFill>
              </a:rPr>
              <a:t>Գիտակցված պահանջարկ</a:t>
            </a:r>
            <a:endParaRPr lang="ru-RU" altLang="en-US" sz="3200" smtClean="0">
              <a:solidFill>
                <a:srgbClr val="FF0000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95300" y="1371600"/>
            <a:ext cx="8229600" cy="5105400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hy-AM" sz="9600" dirty="0" smtClean="0"/>
              <a:t>Բարելավել  ԾԲ  գաղափարի  ընկալումը  ԱԺ  պատգամավորների և</a:t>
            </a:r>
            <a:r>
              <a:rPr lang="en-US" sz="9600" dirty="0" smtClean="0"/>
              <a:t> </a:t>
            </a:r>
            <a:r>
              <a:rPr lang="en-US" sz="9600" dirty="0" err="1" smtClean="0"/>
              <a:t>աշխատակիցների</a:t>
            </a:r>
            <a:r>
              <a:rPr lang="en-US" sz="9600" dirty="0" smtClean="0"/>
              <a:t> </a:t>
            </a:r>
            <a:r>
              <a:rPr lang="hy-AM" sz="9600" dirty="0" smtClean="0"/>
              <a:t> շրջանում</a:t>
            </a:r>
            <a:r>
              <a:rPr lang="en-US" sz="9600" dirty="0" smtClean="0"/>
              <a:t>.</a:t>
            </a:r>
            <a:r>
              <a:rPr lang="hy-AM" sz="9600" dirty="0" smtClean="0"/>
              <a:t> </a:t>
            </a:r>
            <a:endParaRPr lang="en-US" sz="9600" dirty="0" smtClean="0"/>
          </a:p>
          <a:p>
            <a:pPr fontAlgn="auto">
              <a:spcAft>
                <a:spcPts val="0"/>
              </a:spcAft>
              <a:defRPr/>
            </a:pPr>
            <a:endParaRPr lang="en-US" sz="9600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sz="9600" dirty="0" err="1" smtClean="0"/>
              <a:t>Տեսական</a:t>
            </a:r>
            <a:r>
              <a:rPr lang="en-US" sz="9600" dirty="0" smtClean="0"/>
              <a:t> </a:t>
            </a:r>
            <a:r>
              <a:rPr lang="en-US" sz="9600" dirty="0" err="1" smtClean="0"/>
              <a:t>գիտելիքները</a:t>
            </a:r>
            <a:r>
              <a:rPr lang="en-US" sz="9600" dirty="0" smtClean="0"/>
              <a:t> </a:t>
            </a:r>
            <a:r>
              <a:rPr lang="en-US" sz="9600" dirty="0" err="1" smtClean="0"/>
              <a:t>ամրապնդել</a:t>
            </a:r>
            <a:r>
              <a:rPr lang="en-US" sz="9600" dirty="0" smtClean="0"/>
              <a:t> </a:t>
            </a:r>
            <a:r>
              <a:rPr lang="en-US" sz="9600" dirty="0" err="1" smtClean="0"/>
              <a:t>գործնական</a:t>
            </a:r>
            <a:r>
              <a:rPr lang="en-US" sz="9600" dirty="0" smtClean="0"/>
              <a:t> </a:t>
            </a:r>
            <a:r>
              <a:rPr lang="en-US" sz="9600" dirty="0" err="1" smtClean="0"/>
              <a:t>աշխատանքով</a:t>
            </a:r>
            <a:r>
              <a:rPr lang="en-US" sz="9600" dirty="0" smtClean="0"/>
              <a:t> </a:t>
            </a:r>
            <a:r>
              <a:rPr lang="hy-AM" sz="9600" dirty="0" smtClean="0"/>
              <a:t>(</a:t>
            </a:r>
            <a:r>
              <a:rPr lang="en-US" sz="9600" dirty="0" err="1"/>
              <a:t>բյուջետային</a:t>
            </a:r>
            <a:r>
              <a:rPr lang="en-US" sz="9600" dirty="0"/>
              <a:t> </a:t>
            </a:r>
            <a:r>
              <a:rPr lang="en-US" sz="9600" dirty="0" err="1"/>
              <a:t>ծրագրերի</a:t>
            </a:r>
            <a:r>
              <a:rPr lang="en-US" sz="9600" dirty="0"/>
              <a:t> </a:t>
            </a:r>
            <a:r>
              <a:rPr lang="en-US" sz="9600" dirty="0" smtClean="0"/>
              <a:t>ԿՀՑ-</a:t>
            </a:r>
            <a:r>
              <a:rPr lang="en-US" sz="9600" dirty="0" err="1" smtClean="0"/>
              <a:t>ների</a:t>
            </a:r>
            <a:r>
              <a:rPr lang="en-US" sz="9600" dirty="0" smtClean="0"/>
              <a:t> </a:t>
            </a:r>
            <a:r>
              <a:rPr lang="en-US" sz="9600" dirty="0" err="1" smtClean="0"/>
              <a:t>մշակում</a:t>
            </a:r>
            <a:r>
              <a:rPr lang="hy-AM" sz="9600" dirty="0" smtClean="0"/>
              <a:t>)</a:t>
            </a:r>
            <a:r>
              <a:rPr lang="en-US" sz="9600" dirty="0" smtClean="0"/>
              <a:t>.</a:t>
            </a:r>
          </a:p>
          <a:p>
            <a:pPr fontAlgn="auto">
              <a:spcAft>
                <a:spcPts val="0"/>
              </a:spcAft>
              <a:defRPr/>
            </a:pPr>
            <a:endParaRPr lang="en-US" sz="9600" dirty="0"/>
          </a:p>
          <a:p>
            <a:pPr fontAlgn="auto">
              <a:spcAft>
                <a:spcPts val="0"/>
              </a:spcAft>
              <a:defRPr/>
            </a:pPr>
            <a:r>
              <a:rPr lang="en-US" sz="9600" dirty="0" smtClean="0"/>
              <a:t>ԱԺ-</a:t>
            </a:r>
            <a:r>
              <a:rPr lang="en-US" sz="9600" dirty="0" err="1" smtClean="0"/>
              <a:t>ում</a:t>
            </a:r>
            <a:r>
              <a:rPr lang="en-US" sz="9600" dirty="0" smtClean="0"/>
              <a:t> ԾԲ </a:t>
            </a:r>
            <a:r>
              <a:rPr lang="en-US" sz="9600" dirty="0" err="1" smtClean="0"/>
              <a:t>համակարգի</a:t>
            </a:r>
            <a:r>
              <a:rPr lang="en-US" sz="9600" dirty="0" smtClean="0"/>
              <a:t> </a:t>
            </a:r>
            <a:r>
              <a:rPr lang="en-US" sz="9600" dirty="0" err="1" smtClean="0"/>
              <a:t>դրական</a:t>
            </a:r>
            <a:r>
              <a:rPr lang="en-US" sz="9600" dirty="0" smtClean="0"/>
              <a:t> </a:t>
            </a:r>
            <a:r>
              <a:rPr lang="en-US" sz="9600" dirty="0" err="1" smtClean="0"/>
              <a:t>ու</a:t>
            </a:r>
            <a:r>
              <a:rPr lang="en-US" sz="9600" dirty="0" smtClean="0"/>
              <a:t> </a:t>
            </a:r>
            <a:r>
              <a:rPr lang="en-US" sz="9600" dirty="0" err="1" smtClean="0"/>
              <a:t>բացասական</a:t>
            </a:r>
            <a:r>
              <a:rPr lang="en-US" sz="9600" dirty="0" smtClean="0"/>
              <a:t> </a:t>
            </a:r>
            <a:r>
              <a:rPr lang="en-US" sz="9600" dirty="0" err="1" smtClean="0"/>
              <a:t>կողմերի</a:t>
            </a:r>
            <a:r>
              <a:rPr lang="en-US" sz="9600" dirty="0" smtClean="0"/>
              <a:t> </a:t>
            </a:r>
            <a:r>
              <a:rPr lang="en-US" sz="9600" dirty="0" err="1" smtClean="0"/>
              <a:t>ճշգրիտ</a:t>
            </a:r>
            <a:r>
              <a:rPr lang="en-US" sz="9600" dirty="0" smtClean="0"/>
              <a:t> </a:t>
            </a:r>
            <a:r>
              <a:rPr lang="en-US" sz="9600" dirty="0" err="1" smtClean="0"/>
              <a:t>ընկալում</a:t>
            </a:r>
            <a:r>
              <a:rPr lang="en-US" sz="9600" dirty="0" smtClean="0"/>
              <a:t>.</a:t>
            </a:r>
          </a:p>
          <a:p>
            <a:pPr fontAlgn="auto">
              <a:spcAft>
                <a:spcPts val="0"/>
              </a:spcAft>
              <a:defRPr/>
            </a:pPr>
            <a:endParaRPr lang="en-US" sz="9600" dirty="0"/>
          </a:p>
          <a:p>
            <a:pPr fontAlgn="auto">
              <a:spcAft>
                <a:spcPts val="0"/>
              </a:spcAft>
              <a:defRPr/>
            </a:pPr>
            <a:r>
              <a:rPr lang="en-US" sz="9600" dirty="0" smtClean="0"/>
              <a:t>ԾԲ </a:t>
            </a:r>
            <a:r>
              <a:rPr lang="en-US" sz="9600" dirty="0" err="1" smtClean="0"/>
              <a:t>գաղափարը</a:t>
            </a:r>
            <a:r>
              <a:rPr lang="en-US" sz="9600" dirty="0" smtClean="0"/>
              <a:t> </a:t>
            </a:r>
            <a:r>
              <a:rPr lang="en-US" sz="9600" dirty="0" err="1" smtClean="0"/>
              <a:t>կրող</a:t>
            </a:r>
            <a:r>
              <a:rPr lang="en-US" sz="9600" dirty="0" smtClean="0"/>
              <a:t> </a:t>
            </a:r>
            <a:r>
              <a:rPr lang="en-US" sz="9600" dirty="0" err="1" smtClean="0"/>
              <a:t>պատգամավորների</a:t>
            </a:r>
            <a:r>
              <a:rPr lang="en-US" sz="9600" dirty="0" smtClean="0"/>
              <a:t> և </a:t>
            </a:r>
            <a:r>
              <a:rPr lang="en-US" sz="9600" dirty="0" err="1" smtClean="0"/>
              <a:t>աշխատակիցների</a:t>
            </a:r>
            <a:r>
              <a:rPr lang="en-US" sz="9600" dirty="0" smtClean="0"/>
              <a:t> </a:t>
            </a:r>
            <a:r>
              <a:rPr lang="en-US" sz="9600" dirty="0" err="1" smtClean="0"/>
              <a:t>որոշիչ</a:t>
            </a:r>
            <a:r>
              <a:rPr lang="en-US" sz="9600" dirty="0" smtClean="0"/>
              <a:t> </a:t>
            </a:r>
            <a:r>
              <a:rPr lang="en-US" sz="9600" dirty="0" err="1" smtClean="0"/>
              <a:t>քանակի</a:t>
            </a:r>
            <a:r>
              <a:rPr lang="en-US" sz="9600" dirty="0" smtClean="0"/>
              <a:t> </a:t>
            </a:r>
            <a:r>
              <a:rPr lang="en-US" sz="9600" dirty="0" err="1" smtClean="0"/>
              <a:t>ձևավորում</a:t>
            </a:r>
            <a:r>
              <a:rPr lang="en-US" sz="9600" dirty="0" smtClean="0"/>
              <a:t>.</a:t>
            </a:r>
          </a:p>
          <a:p>
            <a:pPr fontAlgn="auto">
              <a:spcAft>
                <a:spcPts val="0"/>
              </a:spcAft>
              <a:defRPr/>
            </a:pPr>
            <a:endParaRPr lang="en-US" sz="9600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sz="9600" dirty="0" smtClean="0"/>
              <a:t>ԱԺ-</a:t>
            </a:r>
            <a:r>
              <a:rPr lang="en-US" sz="9600" dirty="0" err="1" smtClean="0"/>
              <a:t>ում</a:t>
            </a:r>
            <a:r>
              <a:rPr lang="en-US" sz="9600" dirty="0" smtClean="0"/>
              <a:t> </a:t>
            </a:r>
            <a:r>
              <a:rPr lang="hy-AM" sz="9600" dirty="0"/>
              <a:t>ԾԲ ներդրման գիտակցված պահանջարկի </a:t>
            </a:r>
            <a:r>
              <a:rPr lang="hy-AM" sz="9600" dirty="0" smtClean="0"/>
              <a:t>ձևավորում</a:t>
            </a:r>
            <a:r>
              <a:rPr lang="en-US" sz="9600" dirty="0" smtClean="0"/>
              <a:t>.</a:t>
            </a:r>
            <a:r>
              <a:rPr lang="hy-AM" sz="9600" dirty="0" smtClean="0"/>
              <a:t> </a:t>
            </a:r>
          </a:p>
          <a:p>
            <a:pPr fontAlgn="auto">
              <a:spcAft>
                <a:spcPts val="0"/>
              </a:spcAft>
              <a:defRPr/>
            </a:pPr>
            <a:endParaRPr lang="hy-AM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hy-AM" dirty="0" smtClean="0"/>
          </a:p>
        </p:txBody>
      </p:sp>
    </p:spTree>
    <p:extLst>
      <p:ext uri="{BB962C8B-B14F-4D97-AF65-F5344CB8AC3E}">
        <p14:creationId xmlns:p14="http://schemas.microsoft.com/office/powerpoint/2010/main" val="57930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/>
          </p:nvPr>
        </p:nvSpPr>
        <p:spPr>
          <a:xfrm>
            <a:off x="50800" y="0"/>
            <a:ext cx="8982075" cy="838200"/>
          </a:xfrm>
        </p:spPr>
        <p:txBody>
          <a:bodyPr>
            <a:normAutofit fontScale="90000"/>
          </a:bodyPr>
          <a:lstStyle/>
          <a:p>
            <a:pPr algn="just" eaLnBrk="1" hangingPunct="1"/>
            <a:r>
              <a:rPr lang="en-US" altLang="en-US" sz="2800" smtClean="0"/>
              <a:t/>
            </a:r>
            <a:br>
              <a:rPr lang="en-US" altLang="en-US" sz="2800" smtClean="0"/>
            </a:br>
            <a:r>
              <a:rPr lang="hy-AM" altLang="en-US" sz="2400" smtClean="0">
                <a:solidFill>
                  <a:srgbClr val="C00000"/>
                </a:solidFill>
              </a:rPr>
              <a:t/>
            </a:r>
            <a:br>
              <a:rPr lang="hy-AM" altLang="en-US" sz="2400" smtClean="0">
                <a:solidFill>
                  <a:srgbClr val="C00000"/>
                </a:solidFill>
              </a:rPr>
            </a:br>
            <a:r>
              <a:rPr lang="en-US" altLang="en-US" sz="2400" smtClean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7171" name="Subtitle 2"/>
          <p:cNvSpPr>
            <a:spLocks noGrp="1"/>
          </p:cNvSpPr>
          <p:nvPr>
            <p:ph type="subTitle" idx="1"/>
          </p:nvPr>
        </p:nvSpPr>
        <p:spPr>
          <a:xfrm>
            <a:off x="296863" y="304800"/>
            <a:ext cx="8389937" cy="12954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hy-AM" altLang="en-US" sz="2800" smtClean="0">
                <a:solidFill>
                  <a:srgbClr val="FF0000"/>
                </a:solidFill>
              </a:rPr>
              <a:t>Բարելավել  ԾԲ  գաղափարի  ընկալումը  ԱԺ  պատգամավորների և աշխատակիցների  շրջանում</a:t>
            </a:r>
            <a:r>
              <a:rPr lang="en-US" altLang="en-US" sz="2800" smtClean="0">
                <a:solidFill>
                  <a:srgbClr val="FF0000"/>
                </a:solidFill>
              </a:rPr>
              <a:t> </a:t>
            </a:r>
            <a:endParaRPr lang="hy-AM" altLang="en-US" sz="2800" smtClean="0">
              <a:solidFill>
                <a:srgbClr val="FF0000"/>
              </a:solidFill>
            </a:endParaRPr>
          </a:p>
        </p:txBody>
      </p:sp>
      <p:pic>
        <p:nvPicPr>
          <p:cNvPr id="4" name="Picture 3" descr="\\Ntam01\pfm 2014 - 2016\P - Fotogalerie\2 - CPD Nationalversammlung 15 Mai 2014\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25" y="2474913"/>
            <a:ext cx="2433638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\\Ntam01\pfm 2014 - 2016\P - Fotogalerie\11 - CPCD Workshops October 6-10 National Assembly\DSC045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476750"/>
            <a:ext cx="2490788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567113"/>
            <a:ext cx="1477963" cy="199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538" y="4141788"/>
            <a:ext cx="1477962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2" descr="C:\Users\margar_hov\Desktop\12003990_1497437857235959_3997358759206632963_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2246313"/>
            <a:ext cx="1344612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TextBox 1"/>
          <p:cNvSpPr txBox="1">
            <a:spLocks noChangeArrowheads="1"/>
          </p:cNvSpPr>
          <p:nvPr/>
        </p:nvSpPr>
        <p:spPr bwMode="auto">
          <a:xfrm>
            <a:off x="6376988" y="6334125"/>
            <a:ext cx="2309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2014-2015թթ.</a:t>
            </a:r>
          </a:p>
        </p:txBody>
      </p:sp>
    </p:spTree>
    <p:extLst>
      <p:ext uri="{BB962C8B-B14F-4D97-AF65-F5344CB8AC3E}">
        <p14:creationId xmlns:p14="http://schemas.microsoft.com/office/powerpoint/2010/main" val="57478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1295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hy-AM" altLang="en-US" sz="3200" smtClean="0">
                <a:solidFill>
                  <a:srgbClr val="FF0000"/>
                </a:solidFill>
              </a:rPr>
              <a:t>ԾԲ գաղափարը կրող պատգամավորների և աշխատակիցների որոշիչ քանակի ձևավորում.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28800"/>
            <a:ext cx="8686800" cy="48768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endParaRPr lang="en-US" sz="1800" dirty="0" smtClean="0"/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800" dirty="0" smtClean="0"/>
              <a:t>     </a:t>
            </a:r>
            <a:r>
              <a:rPr lang="en-US" sz="2400" dirty="0" err="1" smtClean="0"/>
              <a:t>Ազգային</a:t>
            </a:r>
            <a:r>
              <a:rPr lang="en-US" sz="2400" dirty="0" smtClean="0"/>
              <a:t> </a:t>
            </a:r>
            <a:r>
              <a:rPr lang="en-US" sz="2400" dirty="0" err="1" smtClean="0"/>
              <a:t>Ժողովում</a:t>
            </a:r>
            <a:r>
              <a:rPr lang="en-US" sz="2400" dirty="0" smtClean="0"/>
              <a:t> </a:t>
            </a:r>
            <a:r>
              <a:rPr lang="en-US" sz="2400" dirty="0" err="1" smtClean="0"/>
              <a:t>իրականացված</a:t>
            </a:r>
            <a:r>
              <a:rPr lang="en-US" sz="2400" dirty="0" smtClean="0"/>
              <a:t> </a:t>
            </a:r>
            <a:r>
              <a:rPr lang="en-US" sz="2400" dirty="0" err="1" smtClean="0"/>
              <a:t>հետևողական</a:t>
            </a:r>
            <a:r>
              <a:rPr lang="en-US" sz="2400" dirty="0" smtClean="0"/>
              <a:t> </a:t>
            </a:r>
            <a:r>
              <a:rPr lang="en-US" sz="2400" dirty="0" err="1" smtClean="0"/>
              <a:t>աշխատանքների</a:t>
            </a:r>
            <a:r>
              <a:rPr lang="en-US" sz="2400" dirty="0" smtClean="0"/>
              <a:t> </a:t>
            </a:r>
            <a:r>
              <a:rPr lang="en-US" sz="2400" dirty="0" err="1" smtClean="0"/>
              <a:t>արդյունքում</a:t>
            </a:r>
            <a:r>
              <a:rPr lang="en-US" sz="2400" dirty="0" smtClean="0"/>
              <a:t>, </a:t>
            </a:r>
            <a:r>
              <a:rPr lang="en-US" sz="2400" dirty="0" err="1" smtClean="0"/>
              <a:t>այսօր</a:t>
            </a:r>
            <a:r>
              <a:rPr lang="en-US" sz="2400" dirty="0" smtClean="0"/>
              <a:t> </a:t>
            </a:r>
            <a:r>
              <a:rPr lang="en-US" sz="2400" dirty="0" err="1" smtClean="0"/>
              <a:t>խորհրդարանում</a:t>
            </a:r>
            <a:r>
              <a:rPr lang="en-US" sz="2400" dirty="0" smtClean="0"/>
              <a:t> </a:t>
            </a:r>
            <a:r>
              <a:rPr lang="en-US" sz="2400" dirty="0" err="1" smtClean="0"/>
              <a:t>առկա</a:t>
            </a:r>
            <a:r>
              <a:rPr lang="en-US" sz="2400" dirty="0" smtClean="0"/>
              <a:t> է </a:t>
            </a:r>
            <a:r>
              <a:rPr lang="en-US" sz="2400" dirty="0" err="1" smtClean="0"/>
              <a:t>ավելի</a:t>
            </a:r>
            <a:r>
              <a:rPr lang="en-US" sz="2400" dirty="0" smtClean="0"/>
              <a:t> </a:t>
            </a:r>
            <a:r>
              <a:rPr lang="en-US" sz="2400" dirty="0" err="1" smtClean="0"/>
              <a:t>քան</a:t>
            </a:r>
            <a:r>
              <a:rPr lang="en-US" sz="2400" dirty="0" smtClean="0"/>
              <a:t> </a:t>
            </a:r>
            <a:r>
              <a:rPr lang="en-US" sz="2400" dirty="0" err="1" smtClean="0"/>
              <a:t>երեսուն</a:t>
            </a:r>
            <a:r>
              <a:rPr lang="en-US" sz="2400" dirty="0" smtClean="0"/>
              <a:t> </a:t>
            </a:r>
            <a:r>
              <a:rPr lang="en-US" sz="2400" dirty="0" err="1" smtClean="0"/>
              <a:t>պատգամավորից</a:t>
            </a:r>
            <a:r>
              <a:rPr lang="en-US" sz="2400" dirty="0" smtClean="0"/>
              <a:t> և </a:t>
            </a:r>
            <a:r>
              <a:rPr lang="en-US" sz="2400" dirty="0" err="1" smtClean="0"/>
              <a:t>աշխատակիցներից</a:t>
            </a:r>
            <a:r>
              <a:rPr lang="en-US" sz="2400" dirty="0" smtClean="0"/>
              <a:t> </a:t>
            </a:r>
            <a:r>
              <a:rPr lang="en-US" sz="2400" dirty="0" err="1" smtClean="0"/>
              <a:t>բաղկացած</a:t>
            </a:r>
            <a:r>
              <a:rPr lang="en-US" sz="2400" dirty="0" smtClean="0"/>
              <a:t> </a:t>
            </a:r>
            <a:r>
              <a:rPr lang="en-US" sz="2400" dirty="0" err="1" smtClean="0"/>
              <a:t>խումբ</a:t>
            </a:r>
            <a:r>
              <a:rPr lang="en-US" sz="2400" dirty="0" smtClean="0"/>
              <a:t>, </a:t>
            </a:r>
            <a:r>
              <a:rPr lang="en-US" sz="2400" dirty="0" err="1" smtClean="0"/>
              <a:t>որը</a:t>
            </a:r>
            <a:r>
              <a:rPr lang="en-US" sz="2400" dirty="0" smtClean="0"/>
              <a:t> 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dirty="0"/>
              <a:t> </a:t>
            </a:r>
            <a:r>
              <a:rPr lang="en-US" sz="2400" dirty="0" smtClean="0"/>
              <a:t> 	- </a:t>
            </a:r>
            <a:r>
              <a:rPr lang="en-US" sz="2400" dirty="0" err="1" smtClean="0"/>
              <a:t>տեղեկացված</a:t>
            </a:r>
            <a:r>
              <a:rPr lang="en-US" sz="2400" dirty="0" smtClean="0"/>
              <a:t> է ԾԲ </a:t>
            </a:r>
            <a:r>
              <a:rPr lang="en-US" sz="2400" dirty="0" err="1" smtClean="0"/>
              <a:t>առանձնահատկություններից</a:t>
            </a:r>
            <a:r>
              <a:rPr lang="en-US" sz="2400" dirty="0" smtClean="0"/>
              <a:t>,     	- </a:t>
            </a:r>
            <a:r>
              <a:rPr lang="en-US" sz="2400" dirty="0" err="1" smtClean="0"/>
              <a:t>գիտակցում</a:t>
            </a:r>
            <a:r>
              <a:rPr lang="en-US" sz="2400" dirty="0" smtClean="0"/>
              <a:t> է ԾԲ </a:t>
            </a:r>
            <a:r>
              <a:rPr lang="en-US" sz="2400" dirty="0" err="1" smtClean="0"/>
              <a:t>դրական</a:t>
            </a:r>
            <a:r>
              <a:rPr lang="en-US" sz="2400" dirty="0" smtClean="0"/>
              <a:t> </a:t>
            </a:r>
            <a:r>
              <a:rPr lang="en-US" sz="2400" dirty="0" err="1" smtClean="0"/>
              <a:t>ու</a:t>
            </a:r>
            <a:r>
              <a:rPr lang="en-US" sz="2400" dirty="0" smtClean="0"/>
              <a:t> </a:t>
            </a:r>
            <a:r>
              <a:rPr lang="en-US" sz="2400" dirty="0" err="1" smtClean="0"/>
              <a:t>բացասական</a:t>
            </a:r>
            <a:r>
              <a:rPr lang="en-US" sz="2400" dirty="0" smtClean="0"/>
              <a:t> </a:t>
            </a:r>
            <a:r>
              <a:rPr lang="en-US" sz="2400" dirty="0" err="1" smtClean="0"/>
              <a:t>կողմերը</a:t>
            </a:r>
            <a:r>
              <a:rPr lang="en-US" sz="2400" dirty="0" smtClean="0"/>
              <a:t> </a:t>
            </a:r>
            <a:r>
              <a:rPr lang="en-US" sz="2400" dirty="0"/>
              <a:t>	</a:t>
            </a:r>
            <a:r>
              <a:rPr lang="en-US" sz="2400" dirty="0" smtClean="0"/>
              <a:t>- </a:t>
            </a:r>
            <a:r>
              <a:rPr lang="en-US" sz="2400" dirty="0" err="1" smtClean="0"/>
              <a:t>ունի</a:t>
            </a:r>
            <a:r>
              <a:rPr lang="en-US" sz="2400" dirty="0" smtClean="0"/>
              <a:t> </a:t>
            </a:r>
            <a:r>
              <a:rPr lang="en-US" sz="2400" dirty="0" err="1" smtClean="0"/>
              <a:t>հստակ</a:t>
            </a:r>
            <a:r>
              <a:rPr lang="en-US" sz="2400" dirty="0" smtClean="0"/>
              <a:t> </a:t>
            </a:r>
            <a:r>
              <a:rPr lang="en-US" sz="2400" dirty="0" err="1" smtClean="0"/>
              <a:t>դիրքորոշում</a:t>
            </a:r>
            <a:r>
              <a:rPr lang="en-US" sz="2400" dirty="0" smtClean="0"/>
              <a:t> ԾԲ </a:t>
            </a:r>
            <a:r>
              <a:rPr lang="en-US" sz="2400" dirty="0" err="1" smtClean="0"/>
              <a:t>ներդրման</a:t>
            </a:r>
            <a:r>
              <a:rPr lang="en-US" sz="2400" dirty="0" smtClean="0"/>
              <a:t> </a:t>
            </a:r>
            <a:r>
              <a:rPr lang="en-US" sz="2400" dirty="0" err="1" smtClean="0"/>
              <a:t>վերաբերյալ</a:t>
            </a:r>
            <a:endParaRPr lang="en-US" sz="2400" dirty="0" smtClean="0"/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dirty="0"/>
              <a:t> </a:t>
            </a:r>
            <a:r>
              <a:rPr lang="en-US" sz="2400" dirty="0" smtClean="0"/>
              <a:t>             - </a:t>
            </a:r>
            <a:r>
              <a:rPr lang="en-US" sz="2400" dirty="0" err="1" smtClean="0"/>
              <a:t>ունակ</a:t>
            </a:r>
            <a:r>
              <a:rPr lang="en-US" sz="2400" dirty="0" smtClean="0"/>
              <a:t> է </a:t>
            </a:r>
            <a:r>
              <a:rPr lang="en-US" sz="2400" dirty="0" err="1" smtClean="0"/>
              <a:t>գործուն</a:t>
            </a:r>
            <a:r>
              <a:rPr lang="en-US" sz="2400" dirty="0" smtClean="0"/>
              <a:t> </a:t>
            </a:r>
            <a:r>
              <a:rPr lang="en-US" sz="2400" dirty="0" err="1" smtClean="0"/>
              <a:t>մասնակցություն</a:t>
            </a:r>
            <a:r>
              <a:rPr lang="en-US" sz="2400" dirty="0" smtClean="0"/>
              <a:t> </a:t>
            </a:r>
            <a:r>
              <a:rPr lang="en-US" sz="2400" dirty="0" err="1" smtClean="0"/>
              <a:t>բերելու</a:t>
            </a:r>
            <a:r>
              <a:rPr lang="en-US" sz="2400" dirty="0" smtClean="0"/>
              <a:t> 	  	</a:t>
            </a:r>
            <a:r>
              <a:rPr lang="en-US" sz="2400" dirty="0" err="1" smtClean="0"/>
              <a:t>բյուջետային</a:t>
            </a:r>
            <a:r>
              <a:rPr lang="en-US" sz="2400" dirty="0" smtClean="0"/>
              <a:t> </a:t>
            </a:r>
            <a:r>
              <a:rPr lang="en-US" sz="2400" dirty="0" err="1" smtClean="0"/>
              <a:t>ծրագրերի</a:t>
            </a:r>
            <a:r>
              <a:rPr lang="en-US" sz="2400" dirty="0" smtClean="0"/>
              <a:t> </a:t>
            </a:r>
            <a:r>
              <a:rPr lang="en-US" sz="2400" dirty="0" err="1" smtClean="0"/>
              <a:t>ու</a:t>
            </a:r>
            <a:r>
              <a:rPr lang="en-US" sz="2400" dirty="0" smtClean="0"/>
              <a:t> </a:t>
            </a:r>
            <a:r>
              <a:rPr lang="en-US" sz="2400" dirty="0" err="1" smtClean="0"/>
              <a:t>նրանց</a:t>
            </a:r>
            <a:r>
              <a:rPr lang="en-US" sz="2400" dirty="0" smtClean="0"/>
              <a:t> ԿՀՑ-</a:t>
            </a:r>
            <a:r>
              <a:rPr lang="en-US" sz="2400" dirty="0" err="1" smtClean="0"/>
              <a:t>ների</a:t>
            </a:r>
            <a:r>
              <a:rPr lang="en-US" sz="2400" dirty="0" smtClean="0"/>
              <a:t> </a:t>
            </a:r>
            <a:r>
              <a:rPr lang="en-US" sz="2400" dirty="0" err="1" smtClean="0"/>
              <a:t>մշակման</a:t>
            </a:r>
            <a:r>
              <a:rPr lang="en-US" sz="2400" dirty="0" smtClean="0"/>
              <a:t> 	</a:t>
            </a:r>
            <a:r>
              <a:rPr lang="en-US" sz="2400" dirty="0" err="1" smtClean="0"/>
              <a:t>գործում</a:t>
            </a:r>
            <a:r>
              <a:rPr lang="en-US" sz="2400" dirty="0" smtClean="0"/>
              <a:t>: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89762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600200"/>
          </a:xfrm>
        </p:spPr>
        <p:txBody>
          <a:bodyPr>
            <a:normAutofit/>
          </a:bodyPr>
          <a:lstStyle/>
          <a:p>
            <a:r>
              <a:rPr lang="en-US" altLang="en-US" sz="2800" dirty="0" err="1" smtClean="0">
                <a:solidFill>
                  <a:srgbClr val="FF0000"/>
                </a:solidFill>
              </a:rPr>
              <a:t>Բյուջետային</a:t>
            </a:r>
            <a:r>
              <a:rPr lang="en-US" altLang="en-US" sz="2800" dirty="0" smtClean="0">
                <a:solidFill>
                  <a:srgbClr val="FF0000"/>
                </a:solidFill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ծրագրերի</a:t>
            </a:r>
            <a:r>
              <a:rPr lang="en-US" altLang="en-US" sz="2800" dirty="0" smtClean="0">
                <a:solidFill>
                  <a:srgbClr val="FF0000"/>
                </a:solidFill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կատարողական</a:t>
            </a:r>
            <a:r>
              <a:rPr lang="en-US" altLang="en-US" sz="2800" dirty="0" smtClean="0">
                <a:solidFill>
                  <a:srgbClr val="FF0000"/>
                </a:solidFill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հիմնական</a:t>
            </a:r>
            <a:r>
              <a:rPr lang="en-US" altLang="en-US" sz="2800" dirty="0" smtClean="0">
                <a:solidFill>
                  <a:srgbClr val="FF0000"/>
                </a:solidFill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ցուցանիշների</a:t>
            </a:r>
            <a:r>
              <a:rPr lang="en-US" altLang="en-US" sz="2800" dirty="0" smtClean="0">
                <a:solidFill>
                  <a:srgbClr val="FF0000"/>
                </a:solidFill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մշակումը</a:t>
            </a:r>
            <a:r>
              <a:rPr lang="en-US" altLang="en-US" sz="2800" dirty="0" smtClean="0">
                <a:solidFill>
                  <a:srgbClr val="FF0000"/>
                </a:solidFill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Ազգային</a:t>
            </a:r>
            <a:r>
              <a:rPr lang="en-US" altLang="en-US" sz="2800" dirty="0" smtClean="0">
                <a:solidFill>
                  <a:srgbClr val="FF0000"/>
                </a:solidFill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ժողով-Կառավարություն</a:t>
            </a:r>
            <a:r>
              <a:rPr lang="en-US" altLang="en-US" sz="2800" dirty="0" smtClean="0">
                <a:solidFill>
                  <a:srgbClr val="FF0000"/>
                </a:solidFill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համագործակցության</a:t>
            </a:r>
            <a:r>
              <a:rPr lang="en-US" altLang="en-US" sz="2800" dirty="0" smtClean="0">
                <a:solidFill>
                  <a:srgbClr val="FF0000"/>
                </a:solidFill>
              </a:rPr>
              <a:t>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արդյունք</a:t>
            </a:r>
            <a:r>
              <a:rPr lang="hy-AM" altLang="en-US" sz="2800" dirty="0" smtClean="0">
                <a:solidFill>
                  <a:srgbClr val="FF0000"/>
                </a:solidFill>
              </a:rPr>
              <a:t> </a:t>
            </a:r>
            <a:endParaRPr lang="en-US" alt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2133600"/>
            <a:ext cx="8229600" cy="4876800"/>
          </a:xfrm>
        </p:spPr>
        <p:txBody>
          <a:bodyPr/>
          <a:lstStyle/>
          <a:p>
            <a:r>
              <a:rPr lang="en-US" dirty="0" smtClean="0"/>
              <a:t>2018 </a:t>
            </a:r>
            <a:r>
              <a:rPr lang="en-US" dirty="0" err="1" smtClean="0"/>
              <a:t>թվականի</a:t>
            </a:r>
            <a:r>
              <a:rPr lang="en-US" dirty="0" smtClean="0"/>
              <a:t> </a:t>
            </a:r>
            <a:r>
              <a:rPr lang="en-US" dirty="0" err="1" smtClean="0"/>
              <a:t>սկզբին</a:t>
            </a:r>
            <a:r>
              <a:rPr lang="en-US" dirty="0" smtClean="0"/>
              <a:t> </a:t>
            </a:r>
            <a:r>
              <a:rPr lang="en-US" dirty="0" err="1" smtClean="0"/>
              <a:t>մշակվել</a:t>
            </a:r>
            <a:r>
              <a:rPr lang="en-US" dirty="0" smtClean="0"/>
              <a:t> </a:t>
            </a:r>
            <a:r>
              <a:rPr lang="en-US" dirty="0" err="1" smtClean="0"/>
              <a:t>էին</a:t>
            </a:r>
            <a:r>
              <a:rPr lang="en-US" dirty="0" smtClean="0"/>
              <a:t> ԿՀՑ-</a:t>
            </a:r>
            <a:r>
              <a:rPr lang="en-US" dirty="0" err="1" smtClean="0"/>
              <a:t>ներ</a:t>
            </a:r>
            <a:r>
              <a:rPr lang="en-US" dirty="0" smtClean="0"/>
              <a:t> </a:t>
            </a:r>
            <a:r>
              <a:rPr lang="en-US" dirty="0" err="1" smtClean="0"/>
              <a:t>բյուջետային</a:t>
            </a:r>
            <a:r>
              <a:rPr lang="en-US" dirty="0" smtClean="0"/>
              <a:t> </a:t>
            </a:r>
            <a:r>
              <a:rPr lang="en-US" dirty="0" err="1" smtClean="0"/>
              <a:t>ծրագրերի</a:t>
            </a:r>
            <a:r>
              <a:rPr lang="en-US" dirty="0" smtClean="0"/>
              <a:t> 1/3-ի </a:t>
            </a:r>
            <a:r>
              <a:rPr lang="en-US" dirty="0" err="1" smtClean="0"/>
              <a:t>համար</a:t>
            </a:r>
            <a:r>
              <a:rPr lang="en-US" dirty="0" smtClean="0"/>
              <a:t>, </a:t>
            </a:r>
            <a:r>
              <a:rPr lang="en-US" dirty="0" err="1" smtClean="0"/>
              <a:t>որոնք</a:t>
            </a:r>
            <a:r>
              <a:rPr lang="en-US" dirty="0"/>
              <a:t> </a:t>
            </a:r>
            <a:r>
              <a:rPr lang="en-US" dirty="0" err="1" smtClean="0"/>
              <a:t>սպառում</a:t>
            </a:r>
            <a:r>
              <a:rPr lang="en-US" dirty="0" smtClean="0"/>
              <a:t> </a:t>
            </a:r>
            <a:r>
              <a:rPr lang="en-US" dirty="0" err="1" smtClean="0"/>
              <a:t>էին</a:t>
            </a:r>
            <a:r>
              <a:rPr lang="en-US" dirty="0" smtClean="0"/>
              <a:t> </a:t>
            </a:r>
            <a:r>
              <a:rPr lang="en-US" dirty="0" err="1" smtClean="0"/>
              <a:t>բյուջեի</a:t>
            </a:r>
            <a:r>
              <a:rPr lang="en-US" dirty="0" smtClean="0"/>
              <a:t> </a:t>
            </a:r>
            <a:r>
              <a:rPr lang="en-US" dirty="0" err="1" smtClean="0"/>
              <a:t>շուրջ</a:t>
            </a:r>
            <a:r>
              <a:rPr lang="en-US" dirty="0" smtClean="0"/>
              <a:t> 50 </a:t>
            </a:r>
            <a:r>
              <a:rPr lang="en-US" dirty="0" err="1" smtClean="0"/>
              <a:t>տոկոս</a:t>
            </a:r>
            <a:r>
              <a:rPr lang="en-US" dirty="0" smtClean="0"/>
              <a:t> </a:t>
            </a:r>
            <a:r>
              <a:rPr lang="en-US" dirty="0" err="1" smtClean="0"/>
              <a:t>ֆինանսները</a:t>
            </a:r>
            <a:r>
              <a:rPr lang="en-US" dirty="0" smtClean="0"/>
              <a:t>:</a:t>
            </a:r>
          </a:p>
          <a:p>
            <a:r>
              <a:rPr lang="en-US" dirty="0" smtClean="0"/>
              <a:t>2018 </a:t>
            </a:r>
            <a:r>
              <a:rPr lang="en-US" dirty="0" err="1" smtClean="0"/>
              <a:t>թվականի</a:t>
            </a:r>
            <a:r>
              <a:rPr lang="en-US" dirty="0" smtClean="0"/>
              <a:t> </a:t>
            </a:r>
            <a:r>
              <a:rPr lang="en-US" dirty="0" err="1" smtClean="0"/>
              <a:t>հոկտեմբերին</a:t>
            </a:r>
            <a:r>
              <a:rPr lang="en-US" dirty="0" smtClean="0"/>
              <a:t> </a:t>
            </a:r>
            <a:r>
              <a:rPr lang="en-US" dirty="0" err="1" smtClean="0"/>
              <a:t>ավարտվեցին</a:t>
            </a:r>
            <a:r>
              <a:rPr lang="en-US" dirty="0" smtClean="0"/>
              <a:t> </a:t>
            </a:r>
            <a:r>
              <a:rPr lang="en-US" dirty="0" err="1" smtClean="0"/>
              <a:t>բոլոր</a:t>
            </a:r>
            <a:r>
              <a:rPr lang="en-US" dirty="0" smtClean="0"/>
              <a:t> </a:t>
            </a:r>
            <a:r>
              <a:rPr lang="en-US" dirty="0" err="1" smtClean="0"/>
              <a:t>բյուջետային</a:t>
            </a:r>
            <a:r>
              <a:rPr lang="en-US" dirty="0" smtClean="0"/>
              <a:t> </a:t>
            </a:r>
            <a:r>
              <a:rPr lang="en-US" dirty="0" err="1" smtClean="0"/>
              <a:t>ծրագրերի</a:t>
            </a:r>
            <a:r>
              <a:rPr lang="en-US" dirty="0" smtClean="0"/>
              <a:t> ԿՀՑ-</a:t>
            </a:r>
            <a:r>
              <a:rPr lang="en-US" dirty="0" err="1" smtClean="0"/>
              <a:t>ների</a:t>
            </a:r>
            <a:r>
              <a:rPr lang="en-US" dirty="0" smtClean="0"/>
              <a:t> </a:t>
            </a:r>
            <a:r>
              <a:rPr lang="en-US" dirty="0" err="1" smtClean="0"/>
              <a:t>մշակման</a:t>
            </a:r>
            <a:r>
              <a:rPr lang="en-US" dirty="0" smtClean="0"/>
              <a:t> </a:t>
            </a:r>
            <a:r>
              <a:rPr lang="en-US" dirty="0" err="1" smtClean="0"/>
              <a:t>աշխատանքները</a:t>
            </a:r>
            <a:r>
              <a:rPr lang="en-US" dirty="0" smtClean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70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934</Words>
  <Application>Microsoft Office PowerPoint</Application>
  <PresentationFormat>On-screen Show (4:3)</PresentationFormat>
  <Paragraphs>124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ԱԶԳԱՅԻՆ ԺՈՂՈՎԸ ԾՐԱԳՐԱՅԻՆ ԲՅՈՒՋԵՏԱՎՈՐՄԱՆ ՆԵՐԴՐՄԱՆ ՊԱՀԱՆՋԱՏԵՐ ՈՒ ԳՈՐԾԸՆԿԵՐ</vt:lpstr>
      <vt:lpstr>Ծրագրային բյուջետավորում</vt:lpstr>
      <vt:lpstr>   Ծրագրային բյուջետավորման հիմնական հարցադրումները      </vt:lpstr>
      <vt:lpstr>Խնդրի սահմանում</vt:lpstr>
      <vt:lpstr>Անհրաժեշտ նախադրյալ</vt:lpstr>
      <vt:lpstr>Գիտակցված պահանջարկ</vt:lpstr>
      <vt:lpstr>   </vt:lpstr>
      <vt:lpstr>ԾԲ գաղափարը կրող պատգամավորների և աշխատակիցների որոշիչ քանակի ձևավորում.</vt:lpstr>
      <vt:lpstr>Բյուջետային ծրագրերի կատարողական հիմնական ցուցանիշների մշակումը Ազգային ժողով-Կառավարություն համագործակցության արդյունք </vt:lpstr>
      <vt:lpstr>Ծրագրային բյուջետավորման համալիր ներդրման խնդիրը</vt:lpstr>
      <vt:lpstr>Ծրագրային բյուջետավորման համալիր ներդրման կարևորագույն արդյունքները  </vt:lpstr>
      <vt:lpstr>Ազգային ժողովը պահանջատեր ու գործընկեր ծրագրային բյուջետավորման համալիր ներդրման հարցում </vt:lpstr>
      <vt:lpstr>Ոլորտային ռազմավարություն –  ծրագիր</vt:lpstr>
      <vt:lpstr>Առաջնահերթ քայլեր</vt:lpstr>
      <vt:lpstr>Բյուջետային ծրագրերի կատարողական հիմնական ցուցանիշների լրամշակման համակարգ  - 1</vt:lpstr>
      <vt:lpstr>Բյուջետային ծրագրերի կատարողական հիմնական ցուցանիշների լրամշակման համակարգ  - 2</vt:lpstr>
      <vt:lpstr>Ծրագրի (միջոցառման) լավագույն ԿՀՑ-ները</vt:lpstr>
      <vt:lpstr>Որոշումների պարբերական վերաքննում </vt:lpstr>
      <vt:lpstr>Էլեկտրոնային շտեմարան – 1 </vt:lpstr>
      <vt:lpstr>Էլեկտրոնային շտեմարան - 2</vt:lpstr>
      <vt:lpstr>ՇՆՈՐՀԱԿԱԼՈՒԹՅՈՒՆ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ԱԶԳԱՅԻՆ ԺՈՂՈՎԸ ԾՐԱԳՐԱՅԻՆ ԲՅՈՒՋԵՏԱՎՈՐՄԱՆ ՆԵՐԴՐՄԱՆ ՊԱՀԱՆՋԱՏԵՐ ՈՒ ԳՈՐԾԸՆԿԵՐ</dc:title>
  <dc:creator>Gagik Minasyan</dc:creator>
  <cp:lastModifiedBy>Svetlana Hovakimyan</cp:lastModifiedBy>
  <cp:revision>31</cp:revision>
  <cp:lastPrinted>2018-10-23T09:14:04Z</cp:lastPrinted>
  <dcterms:created xsi:type="dcterms:W3CDTF">2006-08-16T00:00:00Z</dcterms:created>
  <dcterms:modified xsi:type="dcterms:W3CDTF">2018-11-05T12:59:12Z</dcterms:modified>
</cp:coreProperties>
</file>